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6" r:id="rId1"/>
    <p:sldMasterId id="2147483767" r:id="rId2"/>
  </p:sldMasterIdLst>
  <p:notesMasterIdLst>
    <p:notesMasterId r:id="rId17"/>
  </p:notesMasterIdLst>
  <p:sldIdLst>
    <p:sldId id="256" r:id="rId3"/>
    <p:sldId id="258" r:id="rId4"/>
    <p:sldId id="257" r:id="rId5"/>
    <p:sldId id="259" r:id="rId6"/>
    <p:sldId id="260" r:id="rId7"/>
    <p:sldId id="266" r:id="rId8"/>
    <p:sldId id="267" r:id="rId9"/>
    <p:sldId id="268" r:id="rId10"/>
    <p:sldId id="269" r:id="rId11"/>
    <p:sldId id="273" r:id="rId12"/>
    <p:sldId id="271" r:id="rId13"/>
    <p:sldId id="274" r:id="rId14"/>
    <p:sldId id="275" r:id="rId15"/>
    <p:sldId id="261"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E5A00"/>
    <a:srgbClr val="A375FF"/>
    <a:srgbClr val="9966FF"/>
    <a:srgbClr val="00CCFF"/>
    <a:srgbClr val="FF8F43"/>
    <a:srgbClr val="FF6600"/>
    <a:srgbClr val="FF8FE2"/>
    <a:srgbClr val="FF33CC"/>
    <a:srgbClr val="FF9999"/>
    <a:srgbClr val="FF99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427" autoAdjust="0"/>
    <p:restoredTop sz="90607" autoAdjust="0"/>
  </p:normalViewPr>
  <p:slideViewPr>
    <p:cSldViewPr snapToGrid="0">
      <p:cViewPr>
        <p:scale>
          <a:sx n="100" d="100"/>
          <a:sy n="100" d="100"/>
        </p:scale>
        <p:origin x="1080" y="21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10" Type="http://schemas.openxmlformats.org/officeDocument/2006/relationships/slide" Target="slides/slide8.xml"/><Relationship Id="rId19"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0011694-848B-4865-A6DF-9F78003C6571}" type="datetimeFigureOut">
              <a:rPr lang="en-GB" smtClean="0"/>
              <a:t>23/04/2024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2227FFB-4092-4660-9EC6-6DCA45663330}" type="slidenum">
              <a:rPr lang="en-GB" smtClean="0"/>
              <a:t>‹#›</a:t>
            </a:fld>
            <a:endParaRPr lang="en-GB"/>
          </a:p>
        </p:txBody>
      </p:sp>
    </p:spTree>
    <p:extLst>
      <p:ext uri="{BB962C8B-B14F-4D97-AF65-F5344CB8AC3E}">
        <p14:creationId xmlns:p14="http://schemas.microsoft.com/office/powerpoint/2010/main" val="13234623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2227FFB-4092-4660-9EC6-6DCA45663330}" type="slidenum">
              <a:rPr lang="en-GB" smtClean="0"/>
              <a:t>1</a:t>
            </a:fld>
            <a:endParaRPr lang="en-GB"/>
          </a:p>
        </p:txBody>
      </p:sp>
    </p:spTree>
    <p:extLst>
      <p:ext uri="{BB962C8B-B14F-4D97-AF65-F5344CB8AC3E}">
        <p14:creationId xmlns:p14="http://schemas.microsoft.com/office/powerpoint/2010/main" val="20149644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B3327D0-09A9-4A1E-A8BB-08207F41FD8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376370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What did this project achieve?</a:t>
            </a:r>
          </a:p>
          <a:p>
            <a:pPr marL="171450" indent="-171450">
              <a:buFont typeface="Arial" panose="020B0604020202020204" pitchFamily="34" charset="0"/>
              <a:buChar char="•"/>
            </a:pPr>
            <a:r>
              <a:rPr lang="en-GB" dirty="0"/>
              <a:t>Proposed a novel 3D face recognition model, </a:t>
            </a:r>
            <a:r>
              <a:rPr lang="en-GB" dirty="0" err="1"/>
              <a:t>mmFace</a:t>
            </a:r>
            <a:r>
              <a:rPr lang="en-GB" dirty="0"/>
              <a:t>, that can effectively distinguish between new unique identities as well as verify their legitimacy.</a:t>
            </a:r>
          </a:p>
          <a:p>
            <a:pPr marL="171450" indent="-171450">
              <a:buFont typeface="Arial" panose="020B0604020202020204" pitchFamily="34" charset="0"/>
              <a:buChar char="•"/>
            </a:pPr>
            <a:r>
              <a:rPr lang="en-GB" dirty="0"/>
              <a:t>Gathered our own dataset featuring face scans of 21 participants under various conditions including: 5 facial poses, 2 lighting settings, and 2 occlusion scenarios.</a:t>
            </a:r>
          </a:p>
          <a:p>
            <a:pPr marL="171450" indent="-171450">
              <a:buFont typeface="Arial" panose="020B0604020202020204" pitchFamily="34" charset="0"/>
              <a:buChar char="•"/>
            </a:pPr>
            <a:r>
              <a:rPr lang="en-GB" dirty="0"/>
              <a:t>The system is robust to environment conditions and facial poses.</a:t>
            </a:r>
          </a:p>
          <a:p>
            <a:pPr marL="171450" indent="-171450">
              <a:buFont typeface="Arial" panose="020B0604020202020204" pitchFamily="34" charset="0"/>
              <a:buChar char="•"/>
            </a:pPr>
            <a:r>
              <a:rPr lang="en-GB" dirty="0"/>
              <a:t>It is also able to counter 2D spoofing attacks through printed face images on paper and facial concealment using common face accessories like hats, sunglasses and scarves</a:t>
            </a:r>
          </a:p>
          <a:p>
            <a:pPr marL="171450" indent="-171450">
              <a:buFont typeface="Arial" panose="020B0604020202020204" pitchFamily="34" charset="0"/>
              <a:buChar char="•"/>
            </a:pPr>
            <a:r>
              <a:rPr lang="en-GB" dirty="0"/>
              <a:t>7 different feature fusion strategies were empirically investigated to find the most optimal method in blending the 2 modalities. Concatenation was found to be the best.</a:t>
            </a:r>
          </a:p>
          <a:p>
            <a:pPr marL="171450" indent="-171450">
              <a:buFont typeface="Arial" panose="020B0604020202020204" pitchFamily="34" charset="0"/>
              <a:buChar char="•"/>
            </a:pPr>
            <a:r>
              <a:rPr lang="en-GB" dirty="0"/>
              <a:t>Achieves 83.7% </a:t>
            </a:r>
            <a:r>
              <a:rPr lang="en-GB" dirty="0" err="1"/>
              <a:t>acc</a:t>
            </a:r>
            <a:r>
              <a:rPr lang="en-GB" dirty="0"/>
              <a:t> at recognising subjects and 99.6% </a:t>
            </a:r>
            <a:r>
              <a:rPr lang="en-GB" dirty="0" err="1"/>
              <a:t>acc</a:t>
            </a:r>
            <a:r>
              <a:rPr lang="en-GB" dirty="0"/>
              <a:t> at detecting liveness against a zero-shot classification task.</a:t>
            </a:r>
          </a:p>
          <a:p>
            <a:pPr marL="171450" indent="-171450">
              <a:buFont typeface="Arial" panose="020B0604020202020204" pitchFamily="34" charset="0"/>
              <a:buChar char="•"/>
            </a:pPr>
            <a:r>
              <a:rPr lang="en-GB" dirty="0"/>
              <a:t>Effectively demonstrating that unique identities are pushed to distinct regions in the high-D embedding space.</a:t>
            </a:r>
          </a:p>
          <a:p>
            <a:pPr marL="171450" indent="-171450">
              <a:buFont typeface="Arial" panose="020B0604020202020204" pitchFamily="34" charset="0"/>
              <a:buChar char="•"/>
            </a:pPr>
            <a:endParaRPr lang="en-GB"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B3327D0-09A9-4A1E-A8BB-08207F41FD8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541322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Our current model suffers from a certain number of limitations providing ample scope for future work:</a:t>
            </a:r>
          </a:p>
          <a:p>
            <a:pPr marL="171450" indent="-171450">
              <a:buFont typeface="Arial" panose="020B0604020202020204" pitchFamily="34" charset="0"/>
              <a:buChar char="•"/>
            </a:pPr>
            <a:r>
              <a:rPr lang="en-GB" dirty="0"/>
              <a:t>Firstly, our dataset size is relatively small and should be expanded to 100 participants in future collection procedures.</a:t>
            </a:r>
          </a:p>
          <a:p>
            <a:pPr marL="171450" indent="-171450">
              <a:buFont typeface="Arial" panose="020B0604020202020204" pitchFamily="34" charset="0"/>
              <a:buChar char="•"/>
            </a:pPr>
            <a:r>
              <a:rPr lang="en-GB" dirty="0"/>
              <a:t>This allows a bigger and more varied test set to really gauge the generalisability of our model to unseen faces.</a:t>
            </a:r>
          </a:p>
          <a:p>
            <a:pPr marL="171450" indent="-171450">
              <a:buFont typeface="Arial" panose="020B0604020202020204" pitchFamily="34" charset="0"/>
              <a:buChar char="•"/>
            </a:pPr>
            <a:r>
              <a:rPr lang="en-GB" dirty="0"/>
              <a:t>The dim lighting experiment exposed subtle inconsistencies between face scans.</a:t>
            </a:r>
          </a:p>
          <a:p>
            <a:pPr marL="171450" indent="-171450">
              <a:buFont typeface="Arial" panose="020B0604020202020204" pitchFamily="34" charset="0"/>
              <a:buChar char="•"/>
            </a:pPr>
            <a:r>
              <a:rPr lang="en-GB" dirty="0"/>
              <a:t>This was because collection procedure lacked strict control of the dimly lit environment. The experiment room allowed natural light that could not be fully blocked resulting in variations in captures taken at different times of the day.</a:t>
            </a:r>
          </a:p>
          <a:p>
            <a:pPr marL="171450" indent="-171450">
              <a:buFont typeface="Arial" panose="020B0604020202020204" pitchFamily="34" charset="0"/>
              <a:buChar char="•"/>
            </a:pPr>
            <a:r>
              <a:rPr lang="en-GB" dirty="0"/>
              <a:t>Diversifying the clothing apparel to investigate more extreme cases of face concealment using ski masks or Halloween masks.</a:t>
            </a:r>
          </a:p>
          <a:p>
            <a:pPr marL="171450" indent="-171450">
              <a:buFont typeface="Arial" panose="020B0604020202020204" pitchFamily="34" charset="0"/>
              <a:buChar char="•"/>
            </a:pPr>
            <a:r>
              <a:rPr lang="en-GB" dirty="0"/>
              <a:t>A look into the effect of facial expressions on the system.</a:t>
            </a:r>
          </a:p>
          <a:p>
            <a:pPr marL="171450" indent="-171450">
              <a:buFont typeface="Arial" panose="020B0604020202020204" pitchFamily="34" charset="0"/>
              <a:buChar char="•"/>
            </a:pPr>
            <a:r>
              <a:rPr lang="en-GB" dirty="0"/>
              <a:t>With the bigger dataset, we can then leverage vision transformers that would employ a more rigorous self-attention mechanism. Our multi-head attention strategy did not take into account any positional encoding of the features.</a:t>
            </a:r>
          </a:p>
          <a:p>
            <a:pPr marL="171450" indent="-171450">
              <a:buFont typeface="Arial" panose="020B0604020202020204" pitchFamily="34" charset="0"/>
              <a:buChar char="•"/>
            </a:pPr>
            <a:r>
              <a:rPr lang="en-GB" dirty="0"/>
              <a:t>Additional fully connected layers are needed for the Pairwise Dot Flatten strategy to compress the resulting 260 thousand-D feature vector in a more gradual process.</a:t>
            </a:r>
          </a:p>
          <a:p>
            <a:pPr marL="171450" indent="-171450">
              <a:buFont typeface="Arial" panose="020B0604020202020204" pitchFamily="34" charset="0"/>
              <a:buChar char="•"/>
            </a:pPr>
            <a:endParaRPr lang="en-GB" dirty="0"/>
          </a:p>
          <a:p>
            <a:pPr marL="171450" indent="-171450">
              <a:buFont typeface="Arial" panose="020B0604020202020204" pitchFamily="34" charset="0"/>
              <a:buChar char="•"/>
            </a:pPr>
            <a:endParaRPr lang="en-GB" dirty="0"/>
          </a:p>
        </p:txBody>
      </p:sp>
      <p:sp>
        <p:nvSpPr>
          <p:cNvPr id="4" name="Slide Number Placeholder 3"/>
          <p:cNvSpPr>
            <a:spLocks noGrp="1"/>
          </p:cNvSpPr>
          <p:nvPr>
            <p:ph type="sldNum" sz="quarter" idx="5"/>
          </p:nvPr>
        </p:nvSpPr>
        <p:spPr/>
        <p:txBody>
          <a:bodyPr/>
          <a:lstStyle/>
          <a:p>
            <a:fld id="{FB3327D0-09A9-4A1E-A8BB-08207F41FD81}" type="slidenum">
              <a:rPr lang="en-GB" smtClean="0"/>
              <a:t>12</a:t>
            </a:fld>
            <a:endParaRPr lang="en-GB"/>
          </a:p>
        </p:txBody>
      </p:sp>
    </p:spTree>
    <p:extLst>
      <p:ext uri="{BB962C8B-B14F-4D97-AF65-F5344CB8AC3E}">
        <p14:creationId xmlns:p14="http://schemas.microsoft.com/office/powerpoint/2010/main" val="12406123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B3327D0-09A9-4A1E-A8BB-08207F41FD8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14</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657969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NIR systems like Face ID</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B3327D0-09A9-4A1E-A8BB-08207F41FD8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415646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B3327D0-09A9-4A1E-A8BB-08207F41FD8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759081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B3327D0-09A9-4A1E-A8BB-08207F41FD8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989067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B3327D0-09A9-4A1E-A8BB-08207F41FD8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533709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B3327D0-09A9-4A1E-A8BB-08207F41FD8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131919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B3327D0-09A9-4A1E-A8BB-08207F41FD8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950864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B3327D0-09A9-4A1E-A8BB-08207F41FD8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295827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B3327D0-09A9-4A1E-A8BB-08207F41FD8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477291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4/23/2024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8670991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4/23/2024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021689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4/23/2024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46942118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4/23/2024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05301864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4/23/2024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4029890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4/23/2024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038961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4/23/2024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8682230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17E833E-1B6D-415F-AD29-75AE8C43BD0D}" type="datetime1">
              <a:rPr lang="en-US" smtClean="0"/>
              <a:t>4/23/2024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9155922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52596F-08A7-4B70-989A-F2B1CF31E66B}" type="datetime1">
              <a:rPr lang="en-US" smtClean="0"/>
              <a:t>4/23/2024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0597716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7200"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2200" baseline="0">
                <a:solidFill>
                  <a:schemeClr val="tx1">
                    <a:lumMod val="75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763604D9-471B-4D04-91EE-DF22DC530484}" type="datetimeFigureOut">
              <a:rPr lang="en-GB" smtClean="0"/>
              <a:t>23/04/2024</a:t>
            </a:fld>
            <a:endParaRPr lang="en-GB"/>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en-GB"/>
          </a:p>
        </p:txBody>
      </p:sp>
      <p:sp>
        <p:nvSpPr>
          <p:cNvPr id="6" name="Slide Number Placeholder 5"/>
          <p:cNvSpPr>
            <a:spLocks noGrp="1"/>
          </p:cNvSpPr>
          <p:nvPr>
            <p:ph type="sldNum" sz="quarter" idx="12"/>
          </p:nvPr>
        </p:nvSpPr>
        <p:spPr/>
        <p:txBody>
          <a:bodyPr/>
          <a:lstStyle>
            <a:lvl1pPr>
              <a:defRPr>
                <a:solidFill>
                  <a:schemeClr val="tx1">
                    <a:lumMod val="65000"/>
                  </a:schemeClr>
                </a:solidFill>
              </a:defRPr>
            </a:lvl1pPr>
          </a:lstStyle>
          <a:p>
            <a:fld id="{7275A801-1D2B-4072-888F-A250D6461D57}" type="slidenum">
              <a:rPr lang="en-GB" smtClean="0"/>
              <a:t>‹#›</a:t>
            </a:fld>
            <a:endParaRPr lang="en-GB"/>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778639184"/>
      </p:ext>
    </p:extLst>
  </p:cSld>
  <p:clrMapOvr>
    <a:overrideClrMapping bg1="dk1" tx1="lt1" bg2="dk2" tx2="lt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63604D9-471B-4D04-91EE-DF22DC530484}" type="datetimeFigureOut">
              <a:rPr lang="en-GB" smtClean="0"/>
              <a:t>23/04/2024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7275A801-1D2B-4072-888F-A250D6461D57}" type="slidenum">
              <a:rPr lang="en-GB" smtClean="0"/>
              <a:t>‹#›</a:t>
            </a:fld>
            <a:endParaRPr lang="en-GB"/>
          </a:p>
        </p:txBody>
      </p:sp>
    </p:spTree>
    <p:extLst>
      <p:ext uri="{BB962C8B-B14F-4D97-AF65-F5344CB8AC3E}">
        <p14:creationId xmlns:p14="http://schemas.microsoft.com/office/powerpoint/2010/main" val="8482450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4/23/2024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7390280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61872" y="758952"/>
            <a:ext cx="9418320" cy="4041648"/>
          </a:xfrm>
        </p:spPr>
        <p:txBody>
          <a:bodyPr anchor="b">
            <a:normAutofit/>
          </a:bodyPr>
          <a:lstStyle>
            <a:lvl1pPr>
              <a:lnSpc>
                <a:spcPct val="85000"/>
              </a:lnSpc>
              <a:defRPr sz="7200" b="0"/>
            </a:lvl1pPr>
          </a:lstStyle>
          <a:p>
            <a:r>
              <a:rPr lang="en-US"/>
              <a:t>Click to edit Master title style</a:t>
            </a:r>
            <a:endParaRPr lang="en-US" dirty="0"/>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22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63604D9-471B-4D04-91EE-DF22DC530484}" type="datetimeFigureOut">
              <a:rPr lang="en-GB" smtClean="0"/>
              <a:t>23/04/2024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7275A801-1D2B-4072-888F-A250D6461D57}" type="slidenum">
              <a:rPr lang="en-GB" smtClean="0"/>
              <a:t>‹#›</a:t>
            </a:fld>
            <a:endParaRPr lang="en-GB"/>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77882025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61872"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26480"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63604D9-471B-4D04-91EE-DF22DC530484}" type="datetimeFigureOut">
              <a:rPr lang="en-GB" smtClean="0"/>
              <a:t>23/04/2024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7275A801-1D2B-4072-888F-A250D6461D57}" type="slidenum">
              <a:rPr lang="en-GB" smtClean="0"/>
              <a:t>‹#›</a:t>
            </a:fld>
            <a:endParaRPr lang="en-GB"/>
          </a:p>
        </p:txBody>
      </p:sp>
    </p:spTree>
    <p:extLst>
      <p:ext uri="{BB962C8B-B14F-4D97-AF65-F5344CB8AC3E}">
        <p14:creationId xmlns:p14="http://schemas.microsoft.com/office/powerpoint/2010/main" val="330840890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261872" y="1713655"/>
            <a:ext cx="4480560" cy="731520"/>
          </a:xfrm>
        </p:spPr>
        <p:txBody>
          <a:bodyPr anchor="b">
            <a:normAutofit/>
          </a:bodyPr>
          <a:lstStyle>
            <a:lvl1pPr marL="0" indent="0">
              <a:spcBef>
                <a:spcPts val="0"/>
              </a:spcBef>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61872"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26480" y="1713655"/>
            <a:ext cx="4480560" cy="731520"/>
          </a:xfrm>
        </p:spPr>
        <p:txBody>
          <a:bodyPr anchor="b">
            <a:normAutofit/>
          </a:bodyPr>
          <a:lstStyle>
            <a:lvl1pPr marL="0" indent="0">
              <a:lnSpc>
                <a:spcPct val="95000"/>
              </a:lnSpc>
              <a:spcBef>
                <a:spcPts val="0"/>
              </a:spcBef>
              <a:buNone/>
              <a:defRPr lang="en-US" sz="2000" b="0" kern="1200" dirty="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2000"/>
              </a:spcBef>
              <a:buFontTx/>
              <a:buNone/>
            </a:pPr>
            <a:r>
              <a:rPr lang="en-US"/>
              <a:t>Click to edit Master text styles</a:t>
            </a:r>
          </a:p>
        </p:txBody>
      </p:sp>
      <p:sp>
        <p:nvSpPr>
          <p:cNvPr id="6" name="Content Placeholder 5"/>
          <p:cNvSpPr>
            <a:spLocks noGrp="1"/>
          </p:cNvSpPr>
          <p:nvPr>
            <p:ph sz="quarter" idx="4"/>
          </p:nvPr>
        </p:nvSpPr>
        <p:spPr>
          <a:xfrm>
            <a:off x="6126480"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63604D9-471B-4D04-91EE-DF22DC530484}" type="datetimeFigureOut">
              <a:rPr lang="en-GB" smtClean="0"/>
              <a:t>23/04/2024</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7275A801-1D2B-4072-888F-A250D6461D57}" type="slidenum">
              <a:rPr lang="en-GB" smtClean="0"/>
              <a:t>‹#›</a:t>
            </a:fld>
            <a:endParaRPr lang="en-GB"/>
          </a:p>
        </p:txBody>
      </p:sp>
    </p:spTree>
    <p:extLst>
      <p:ext uri="{BB962C8B-B14F-4D97-AF65-F5344CB8AC3E}">
        <p14:creationId xmlns:p14="http://schemas.microsoft.com/office/powerpoint/2010/main" val="36412543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63604D9-471B-4D04-91EE-DF22DC530484}" type="datetimeFigureOut">
              <a:rPr lang="en-GB" smtClean="0"/>
              <a:t>23/04/2024</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7275A801-1D2B-4072-888F-A250D6461D57}" type="slidenum">
              <a:rPr lang="en-GB" smtClean="0"/>
              <a:t>‹#›</a:t>
            </a:fld>
            <a:endParaRPr lang="en-GB"/>
          </a:p>
        </p:txBody>
      </p:sp>
    </p:spTree>
    <p:extLst>
      <p:ext uri="{BB962C8B-B14F-4D97-AF65-F5344CB8AC3E}">
        <p14:creationId xmlns:p14="http://schemas.microsoft.com/office/powerpoint/2010/main" val="292204257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63604D9-471B-4D04-91EE-DF22DC530484}" type="datetimeFigureOut">
              <a:rPr lang="en-GB" smtClean="0"/>
              <a:t>23/04/2024</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7275A801-1D2B-4072-888F-A250D6461D57}" type="slidenum">
              <a:rPr lang="en-GB" smtClean="0"/>
              <a:t>‹#›</a:t>
            </a:fld>
            <a:endParaRPr lang="en-GB"/>
          </a:p>
        </p:txBody>
      </p:sp>
    </p:spTree>
    <p:extLst>
      <p:ext uri="{BB962C8B-B14F-4D97-AF65-F5344CB8AC3E}">
        <p14:creationId xmlns:p14="http://schemas.microsoft.com/office/powerpoint/2010/main" val="230760501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200400" cy="1600197"/>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4504267" y="685800"/>
            <a:ext cx="6079066" cy="548640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1248" y="2099734"/>
            <a:ext cx="32004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63604D9-471B-4D04-91EE-DF22DC530484}" type="datetimeFigureOut">
              <a:rPr lang="en-GB" smtClean="0"/>
              <a:t>23/04/2024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7275A801-1D2B-4072-888F-A250D6461D57}" type="slidenum">
              <a:rPr lang="en-GB" smtClean="0"/>
              <a:t>‹#›</a:t>
            </a:fld>
            <a:endParaRPr lang="en-GB"/>
          </a:p>
        </p:txBody>
      </p:sp>
    </p:spTree>
    <p:extLst>
      <p:ext uri="{BB962C8B-B14F-4D97-AF65-F5344CB8AC3E}">
        <p14:creationId xmlns:p14="http://schemas.microsoft.com/office/powerpoint/2010/main" val="237310105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5105400"/>
            <a:ext cx="1129284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14400" y="5257800"/>
            <a:ext cx="9982200" cy="914400"/>
          </a:xfrm>
        </p:spPr>
        <p:txBody>
          <a:bodyPr anchor="b">
            <a:normAutofit/>
          </a:bodyPr>
          <a:lstStyle>
            <a:lvl1pPr>
              <a:defRPr sz="2800" b="0">
                <a:solidFill>
                  <a:schemeClr val="bg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11292840" cy="5128923"/>
          </a:xfrm>
          <a:solidFill>
            <a:schemeClr val="accent1"/>
          </a:solidFill>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4400" y="6108589"/>
            <a:ext cx="998220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63604D9-471B-4D04-91EE-DF22DC530484}" type="datetimeFigureOut">
              <a:rPr lang="en-GB" smtClean="0"/>
              <a:t>23/04/2024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7275A801-1D2B-4072-888F-A250D6461D57}" type="slidenum">
              <a:rPr lang="en-GB" smtClean="0"/>
              <a:t>‹#›</a:t>
            </a:fld>
            <a:endParaRPr lang="en-GB"/>
          </a:p>
        </p:txBody>
      </p:sp>
    </p:spTree>
    <p:extLst>
      <p:ext uri="{BB962C8B-B14F-4D97-AF65-F5344CB8AC3E}">
        <p14:creationId xmlns:p14="http://schemas.microsoft.com/office/powerpoint/2010/main" val="87688724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63604D9-471B-4D04-91EE-DF22DC530484}" type="datetimeFigureOut">
              <a:rPr lang="en-GB" smtClean="0"/>
              <a:t>23/04/2024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7275A801-1D2B-4072-888F-A250D6461D57}" type="slidenum">
              <a:rPr lang="en-GB" smtClean="0"/>
              <a:t>‹#›</a:t>
            </a:fld>
            <a:endParaRPr lang="en-GB"/>
          </a:p>
        </p:txBody>
      </p:sp>
    </p:spTree>
    <p:extLst>
      <p:ext uri="{BB962C8B-B14F-4D97-AF65-F5344CB8AC3E}">
        <p14:creationId xmlns:p14="http://schemas.microsoft.com/office/powerpoint/2010/main" val="289592188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8700" y="381000"/>
            <a:ext cx="2476500" cy="58975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62000" y="381000"/>
            <a:ext cx="7734300" cy="58975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63604D9-471B-4D04-91EE-DF22DC530484}" type="datetimeFigureOut">
              <a:rPr lang="en-GB" smtClean="0"/>
              <a:t>23/04/2024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7275A801-1D2B-4072-888F-A250D6461D57}" type="slidenum">
              <a:rPr lang="en-GB" smtClean="0"/>
              <a:t>‹#›</a:t>
            </a:fld>
            <a:endParaRPr lang="en-GB"/>
          </a:p>
        </p:txBody>
      </p:sp>
    </p:spTree>
    <p:extLst>
      <p:ext uri="{BB962C8B-B14F-4D97-AF65-F5344CB8AC3E}">
        <p14:creationId xmlns:p14="http://schemas.microsoft.com/office/powerpoint/2010/main" val="33721372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4/23/2024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1984685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4/23/2024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243300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49343D99-809A-49C0-96E5-4250D0B498EE}" type="datetime1">
              <a:rPr lang="en-US" smtClean="0"/>
              <a:t>4/23/2024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803292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4/23/2024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098721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4/23/2024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874152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4/23/2024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40861485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4/23/2024</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907351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theme" Target="../theme/theme2.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4/23/2024</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2325833933"/>
      </p:ext>
    </p:extLst>
  </p:cSld>
  <p:clrMap bg1="dk1" tx1="lt1" bg2="dk2" tx2="lt2" accent1="accent1" accent2="accent2" accent3="accent3" accent4="accent4" accent5="accent5" accent6="accent6" hlink="hlink" folHlink="folHlink"/>
  <p:sldLayoutIdLst>
    <p:sldLayoutId id="2147483764" r:id="rId1"/>
    <p:sldLayoutId id="2147483765" r:id="rId2"/>
    <p:sldLayoutId id="2147483749" r:id="rId3"/>
    <p:sldLayoutId id="2147483750" r:id="rId4"/>
    <p:sldLayoutId id="2147483751" r:id="rId5"/>
    <p:sldLayoutId id="2147483752" r:id="rId6"/>
    <p:sldLayoutId id="2147483753" r:id="rId7"/>
    <p:sldLayoutId id="2147483754" r:id="rId8"/>
    <p:sldLayoutId id="2147483755" r:id="rId9"/>
    <p:sldLayoutId id="2147483756" r:id="rId10"/>
    <p:sldLayoutId id="2147483757" r:id="rId11"/>
    <p:sldLayoutId id="2147483763" r:id="rId12"/>
    <p:sldLayoutId id="2147483758" r:id="rId13"/>
    <p:sldLayoutId id="2147483759" r:id="rId14"/>
    <p:sldLayoutId id="2147483760" r:id="rId15"/>
    <p:sldLayoutId id="2147483761" r:id="rId16"/>
    <p:sldLayoutId id="2147483762" r:id="rId17"/>
  </p:sldLayoutIdLst>
  <p:hf sldNum="0" hdr="0" ftr="0" dt="0"/>
  <p:txStyles>
    <p:titleStyle>
      <a:lvl1pPr algn="ctr" defTabSz="457200" rtl="0" eaLnBrk="1" latinLnBrk="0" hangingPunct="1">
        <a:lnSpc>
          <a:spcPct val="100000"/>
        </a:lnSpc>
        <a:spcBef>
          <a:spcPct val="0"/>
        </a:spcBef>
        <a:buNone/>
        <a:defRPr sz="4000" i="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00000"/>
        </a:lnSpc>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lnSpc>
          <a:spcPct val="100000"/>
        </a:lnSpc>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lnSpc>
          <a:spcPct val="100000"/>
        </a:lnSpc>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lnSpc>
          <a:spcPct val="100000"/>
        </a:lnSpc>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lnSpc>
          <a:spcPct val="100000"/>
        </a:lnSpc>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61872" y="365760"/>
            <a:ext cx="9692640" cy="1325562"/>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261872" y="1828800"/>
            <a:ext cx="8595360" cy="435133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16200000">
            <a:off x="10797542" y="998537"/>
            <a:ext cx="1904999" cy="365125"/>
          </a:xfrm>
          <a:prstGeom prst="rect">
            <a:avLst/>
          </a:prstGeom>
        </p:spPr>
        <p:txBody>
          <a:bodyPr vert="horz" lIns="91440" tIns="45720" rIns="91440" bIns="45720" rtlCol="0" anchor="ctr"/>
          <a:lstStyle>
            <a:lvl1pPr algn="r">
              <a:defRPr sz="1050" b="0">
                <a:solidFill>
                  <a:schemeClr val="tx2">
                    <a:lumMod val="20000"/>
                    <a:lumOff val="80000"/>
                  </a:schemeClr>
                </a:solidFill>
              </a:defRPr>
            </a:lvl1pPr>
          </a:lstStyle>
          <a:p>
            <a:fld id="{763604D9-471B-4D04-91EE-DF22DC530484}" type="datetimeFigureOut">
              <a:rPr lang="en-GB" smtClean="0"/>
              <a:t>23/04/2024</a:t>
            </a:fld>
            <a:endParaRPr lang="en-GB"/>
          </a:p>
        </p:txBody>
      </p:sp>
      <p:sp>
        <p:nvSpPr>
          <p:cNvPr id="5" name="Footer Placeholder 4"/>
          <p:cNvSpPr>
            <a:spLocks noGrp="1"/>
          </p:cNvSpPr>
          <p:nvPr>
            <p:ph type="ftr" sz="quarter" idx="3"/>
          </p:nvPr>
        </p:nvSpPr>
        <p:spPr>
          <a:xfrm rot="16200000">
            <a:off x="9959341" y="4046537"/>
            <a:ext cx="3581400" cy="365125"/>
          </a:xfrm>
          <a:prstGeom prst="rect">
            <a:avLst/>
          </a:prstGeom>
        </p:spPr>
        <p:txBody>
          <a:bodyPr vert="horz" lIns="91440" tIns="45720" rIns="91440" bIns="45720" rtlCol="0" anchor="ctr"/>
          <a:lstStyle>
            <a:lvl1pPr algn="l">
              <a:defRPr sz="1050">
                <a:solidFill>
                  <a:schemeClr val="tx2">
                    <a:lumMod val="20000"/>
                    <a:lumOff val="80000"/>
                  </a:schemeClr>
                </a:solidFill>
              </a:defRPr>
            </a:lvl1pPr>
          </a:lstStyle>
          <a:p>
            <a:endParaRPr lang="en-GB"/>
          </a:p>
        </p:txBody>
      </p:sp>
      <p:sp>
        <p:nvSpPr>
          <p:cNvPr id="6" name="Slide Number Placeholder 5"/>
          <p:cNvSpPr>
            <a:spLocks noGrp="1"/>
          </p:cNvSpPr>
          <p:nvPr>
            <p:ph type="sldNum" sz="quarter" idx="4"/>
          </p:nvPr>
        </p:nvSpPr>
        <p:spPr>
          <a:xfrm>
            <a:off x="11292840" y="6172200"/>
            <a:ext cx="914400" cy="593725"/>
          </a:xfrm>
          <a:prstGeom prst="rect">
            <a:avLst/>
          </a:prstGeom>
        </p:spPr>
        <p:txBody>
          <a:bodyPr vert="horz" lIns="45720" tIns="45720" rIns="45720" bIns="45720" rtlCol="0" anchor="ctr">
            <a:normAutofit/>
          </a:bodyPr>
          <a:lstStyle>
            <a:lvl1pPr algn="ctr">
              <a:defRPr sz="3600">
                <a:solidFill>
                  <a:schemeClr val="tx2">
                    <a:lumMod val="60000"/>
                    <a:lumOff val="40000"/>
                  </a:schemeClr>
                </a:solidFill>
              </a:defRPr>
            </a:lvl1pPr>
          </a:lstStyle>
          <a:p>
            <a:fld id="{7275A801-1D2B-4072-888F-A250D6461D57}" type="slidenum">
              <a:rPr lang="en-GB" smtClean="0"/>
              <a:t>‹#›</a:t>
            </a:fld>
            <a:endParaRPr lang="en-GB"/>
          </a:p>
        </p:txBody>
      </p:sp>
    </p:spTree>
    <p:extLst>
      <p:ext uri="{BB962C8B-B14F-4D97-AF65-F5344CB8AC3E}">
        <p14:creationId xmlns:p14="http://schemas.microsoft.com/office/powerpoint/2010/main" val="4039990914"/>
      </p:ext>
    </p:extLst>
  </p:cSld>
  <p:clrMap bg1="lt1" tx1="dk1" bg2="lt2" tx2="dk2" accent1="accent1" accent2="accent2" accent3="accent3" accent4="accent4" accent5="accent5" accent6="accent6" hlink="hlink" folHlink="folHlink"/>
  <p:sldLayoutIdLst>
    <p:sldLayoutId id="2147483768" r:id="rId1"/>
    <p:sldLayoutId id="2147483769" r:id="rId2"/>
    <p:sldLayoutId id="2147483770" r:id="rId3"/>
    <p:sldLayoutId id="2147483771" r:id="rId4"/>
    <p:sldLayoutId id="2147483772" r:id="rId5"/>
    <p:sldLayoutId id="2147483773" r:id="rId6"/>
    <p:sldLayoutId id="2147483774" r:id="rId7"/>
    <p:sldLayoutId id="2147483775" r:id="rId8"/>
    <p:sldLayoutId id="2147483776" r:id="rId9"/>
    <p:sldLayoutId id="2147483777" r:id="rId10"/>
    <p:sldLayoutId id="2147483778" r:id="rId11"/>
  </p:sldLayoutIdLst>
  <p:txStyles>
    <p:title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7.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1.xml"/><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2.xml"/><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3.xml"/><Relationship Id="rId1" Type="http://schemas.openxmlformats.org/officeDocument/2006/relationships/slideLayout" Target="../slideLayouts/slideLayout19.xml"/><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9.xml"/><Relationship Id="rId4" Type="http://schemas.openxmlformats.org/officeDocument/2006/relationships/image" Target="../media/image9.jpeg"/></Relationships>
</file>

<file path=ppt/slides/_rels/slide3.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3.xml"/><Relationship Id="rId1" Type="http://schemas.openxmlformats.org/officeDocument/2006/relationships/slideLayout" Target="../slideLayouts/slideLayout19.xml"/><Relationship Id="rId5" Type="http://schemas.openxmlformats.org/officeDocument/2006/relationships/image" Target="../media/image12.png"/><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19.xml"/><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19.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6.xml"/><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19.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19.xml"/><Relationship Id="rId4" Type="http://schemas.openxmlformats.org/officeDocument/2006/relationships/image" Target="../media/image26.png"/></Relationships>
</file>

<file path=ppt/slides/_rels/slide9.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notesSlide" Target="../notesSlides/notesSlide9.xml"/><Relationship Id="rId1" Type="http://schemas.openxmlformats.org/officeDocument/2006/relationships/slideLayout" Target="../slideLayouts/slideLayout19.xml"/><Relationship Id="rId4"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8" name="Freeform 5">
            <a:extLst>
              <a:ext uri="{FF2B5EF4-FFF2-40B4-BE49-F238E27FC236}">
                <a16:creationId xmlns:a16="http://schemas.microsoft.com/office/drawing/2014/main" id="{608EAA06-5488-416B-B2B2-E552130110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2769538" y="445383"/>
            <a:ext cx="1995577" cy="7534653"/>
          </a:xfrm>
          <a:prstGeom prst="round2SameRect">
            <a:avLst>
              <a:gd name="adj1" fmla="val 9679"/>
              <a:gd name="adj2" fmla="val 400"/>
            </a:avLst>
          </a:prstGeom>
          <a:ln>
            <a:noFill/>
          </a:ln>
          <a:effectLst>
            <a:outerShdw blurRad="50800" dist="38100" dir="5400000" algn="tl" rotWithShape="0">
              <a:srgbClr val="000000">
                <a:alpha val="43000"/>
              </a:srgbClr>
            </a:outerShdw>
          </a:effectLst>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5" name="Picture 4">
            <a:extLst>
              <a:ext uri="{FF2B5EF4-FFF2-40B4-BE49-F238E27FC236}">
                <a16:creationId xmlns:a16="http://schemas.microsoft.com/office/drawing/2014/main" id="{EAB12CB8-FB4D-28CF-D41B-A0436453B631}"/>
              </a:ext>
            </a:extLst>
          </p:cNvPr>
          <p:cNvPicPr>
            <a:picLocks noChangeAspect="1"/>
          </p:cNvPicPr>
          <p:nvPr/>
        </p:nvPicPr>
        <p:blipFill rotWithShape="1">
          <a:blip r:embed="rId4"/>
          <a:srcRect t="1164" b="13609"/>
          <a:stretch/>
        </p:blipFill>
        <p:spPr>
          <a:xfrm>
            <a:off x="0" y="0"/>
            <a:ext cx="12191980" cy="6857990"/>
          </a:xfrm>
          <a:prstGeom prst="rect">
            <a:avLst/>
          </a:prstGeom>
        </p:spPr>
      </p:pic>
      <p:sp>
        <p:nvSpPr>
          <p:cNvPr id="2" name="Title 1">
            <a:extLst>
              <a:ext uri="{FF2B5EF4-FFF2-40B4-BE49-F238E27FC236}">
                <a16:creationId xmlns:a16="http://schemas.microsoft.com/office/drawing/2014/main" id="{A69A35A6-71BD-291C-351D-6CB68BC3F772}"/>
              </a:ext>
            </a:extLst>
          </p:cNvPr>
          <p:cNvSpPr>
            <a:spLocks noGrp="1"/>
          </p:cNvSpPr>
          <p:nvPr>
            <p:ph type="ctrTitle"/>
          </p:nvPr>
        </p:nvSpPr>
        <p:spPr>
          <a:xfrm>
            <a:off x="639782" y="701469"/>
            <a:ext cx="10912415" cy="1995578"/>
          </a:xfrm>
          <a:prstGeom prst="roundRect">
            <a:avLst>
              <a:gd name="adj" fmla="val 0"/>
            </a:avLst>
          </a:prstGeom>
          <a:solidFill>
            <a:schemeClr val="bg1"/>
          </a:solidFill>
        </p:spPr>
        <p:txBody>
          <a:bodyPr anchor="ctr">
            <a:noAutofit/>
          </a:bodyPr>
          <a:lstStyle/>
          <a:p>
            <a:pPr>
              <a:lnSpc>
                <a:spcPct val="90000"/>
              </a:lnSpc>
            </a:pPr>
            <a:r>
              <a:rPr lang="en-GB" sz="4600" b="1" dirty="0" err="1">
                <a:latin typeface="Californian FB" panose="0207040306080B030204" pitchFamily="18" charset="0"/>
              </a:rPr>
              <a:t>mmFace</a:t>
            </a:r>
            <a:r>
              <a:rPr lang="en-GB" sz="4600" dirty="0">
                <a:latin typeface="Californian FB" panose="0207040306080B030204" pitchFamily="18" charset="0"/>
              </a:rPr>
              <a:t>: 3D Face Recognition using RGB</a:t>
            </a:r>
            <a:br>
              <a:rPr lang="en-GB" sz="4600" dirty="0">
                <a:latin typeface="Californian FB" panose="0207040306080B030204" pitchFamily="18" charset="0"/>
              </a:rPr>
            </a:br>
            <a:r>
              <a:rPr lang="en-GB" sz="4600" dirty="0">
                <a:latin typeface="Californian FB" panose="0207040306080B030204" pitchFamily="18" charset="0"/>
              </a:rPr>
              <a:t>and Millimetre Wave Radar</a:t>
            </a:r>
          </a:p>
        </p:txBody>
      </p:sp>
      <p:sp>
        <p:nvSpPr>
          <p:cNvPr id="3" name="Subtitle 2">
            <a:extLst>
              <a:ext uri="{FF2B5EF4-FFF2-40B4-BE49-F238E27FC236}">
                <a16:creationId xmlns:a16="http://schemas.microsoft.com/office/drawing/2014/main" id="{9E980C41-A286-1BFA-8FD6-52B702B332F7}"/>
              </a:ext>
            </a:extLst>
          </p:cNvPr>
          <p:cNvSpPr>
            <a:spLocks noGrp="1"/>
          </p:cNvSpPr>
          <p:nvPr>
            <p:ph type="subTitle" idx="1"/>
          </p:nvPr>
        </p:nvSpPr>
        <p:spPr>
          <a:xfrm>
            <a:off x="10196423" y="6314536"/>
            <a:ext cx="1995557" cy="543463"/>
          </a:xfrm>
          <a:solidFill>
            <a:schemeClr val="bg1"/>
          </a:solidFill>
        </p:spPr>
        <p:txBody>
          <a:bodyPr anchor="ctr">
            <a:normAutofit fontScale="92500"/>
          </a:bodyPr>
          <a:lstStyle/>
          <a:p>
            <a:r>
              <a:rPr lang="en-GB" sz="2400" dirty="0">
                <a:solidFill>
                  <a:schemeClr val="accent1">
                    <a:lumMod val="60000"/>
                    <a:lumOff val="40000"/>
                  </a:schemeClr>
                </a:solidFill>
                <a:latin typeface="Century Schoolbook (Headings)"/>
              </a:rPr>
              <a:t>Stergious Aji</a:t>
            </a:r>
          </a:p>
        </p:txBody>
      </p:sp>
    </p:spTree>
    <p:extLst>
      <p:ext uri="{BB962C8B-B14F-4D97-AF65-F5344CB8AC3E}">
        <p14:creationId xmlns:p14="http://schemas.microsoft.com/office/powerpoint/2010/main" val="10132698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6655304-837E-9682-2340-5148ABA32C78}"/>
              </a:ext>
            </a:extLst>
          </p:cNvPr>
          <p:cNvSpPr>
            <a:spLocks noGrp="1"/>
          </p:cNvSpPr>
          <p:nvPr>
            <p:ph type="title"/>
          </p:nvPr>
        </p:nvSpPr>
        <p:spPr>
          <a:xfrm>
            <a:off x="690372" y="561975"/>
            <a:ext cx="5548503" cy="853122"/>
          </a:xfrm>
        </p:spPr>
        <p:txBody>
          <a:bodyPr/>
          <a:lstStyle/>
          <a:p>
            <a:r>
              <a:rPr lang="en-GB" dirty="0"/>
              <a:t>Discussion of Results</a:t>
            </a:r>
          </a:p>
        </p:txBody>
      </p:sp>
      <p:sp>
        <p:nvSpPr>
          <p:cNvPr id="7" name="Content Placeholder 6">
            <a:extLst>
              <a:ext uri="{FF2B5EF4-FFF2-40B4-BE49-F238E27FC236}">
                <a16:creationId xmlns:a16="http://schemas.microsoft.com/office/drawing/2014/main" id="{98C83BF6-0C64-6B4E-8A88-72F3F11E95D7}"/>
              </a:ext>
            </a:extLst>
          </p:cNvPr>
          <p:cNvSpPr>
            <a:spLocks noGrp="1"/>
          </p:cNvSpPr>
          <p:nvPr>
            <p:ph idx="1"/>
          </p:nvPr>
        </p:nvSpPr>
        <p:spPr>
          <a:xfrm>
            <a:off x="781051" y="1828800"/>
            <a:ext cx="10410824" cy="4351337"/>
          </a:xfrm>
        </p:spPr>
        <p:txBody>
          <a:bodyPr/>
          <a:lstStyle/>
          <a:p>
            <a:r>
              <a:rPr lang="en-GB" sz="1700" b="1" dirty="0"/>
              <a:t>Concatenation</a:t>
            </a:r>
            <a:r>
              <a:rPr lang="en-GB" dirty="0"/>
              <a:t> found to yield best-performing model overall</a:t>
            </a:r>
          </a:p>
          <a:p>
            <a:pPr lvl="1"/>
            <a:r>
              <a:rPr lang="en-GB" dirty="0"/>
              <a:t>2</a:t>
            </a:r>
            <a:r>
              <a:rPr lang="en-GB" baseline="30000" dirty="0"/>
              <a:t>nd</a:t>
            </a:r>
            <a:r>
              <a:rPr lang="en-GB" dirty="0"/>
              <a:t> highest in the aggregated general metrics</a:t>
            </a:r>
          </a:p>
          <a:p>
            <a:pPr lvl="1"/>
            <a:r>
              <a:rPr lang="en-GB" dirty="0"/>
              <a:t>3</a:t>
            </a:r>
            <a:r>
              <a:rPr lang="en-GB" baseline="30000" dirty="0"/>
              <a:t>rd</a:t>
            </a:r>
            <a:r>
              <a:rPr lang="en-GB" dirty="0"/>
              <a:t> highest under dim lighting only</a:t>
            </a:r>
          </a:p>
          <a:p>
            <a:pPr lvl="1"/>
            <a:r>
              <a:rPr lang="en-GB" dirty="0"/>
              <a:t>Top ranking in occlusion-only scenarios</a:t>
            </a:r>
          </a:p>
          <a:p>
            <a:r>
              <a:rPr lang="en-GB" sz="1700" b="1" dirty="0"/>
              <a:t>Hadamard Product </a:t>
            </a:r>
            <a:r>
              <a:rPr lang="en-GB" dirty="0"/>
              <a:t>fusion falls short in its classifying ability under different thresholds</a:t>
            </a:r>
          </a:p>
          <a:p>
            <a:r>
              <a:rPr lang="en-GB" sz="1700" b="1" dirty="0"/>
              <a:t>Multi-Head Attention</a:t>
            </a:r>
            <a:r>
              <a:rPr lang="en-GB" dirty="0"/>
              <a:t> suffers from a low coverage rate</a:t>
            </a:r>
          </a:p>
          <a:p>
            <a:pPr marL="0" indent="0">
              <a:buNone/>
            </a:pPr>
            <a:endParaRPr lang="en-GB" sz="400" dirty="0"/>
          </a:p>
          <a:p>
            <a:r>
              <a:rPr lang="en-GB" dirty="0" err="1"/>
              <a:t>InsightFace</a:t>
            </a:r>
            <a:r>
              <a:rPr lang="en-GB" dirty="0"/>
              <a:t> RGB embeddings can discern real and fake photographs at a modest rate</a:t>
            </a:r>
          </a:p>
          <a:p>
            <a:r>
              <a:rPr lang="en-GB" dirty="0"/>
              <a:t>The Soli radar sensor lacked precision for identity differentiation</a:t>
            </a:r>
          </a:p>
          <a:p>
            <a:r>
              <a:rPr lang="en-GB" dirty="0"/>
              <a:t>Fusion models effectively use 3D information from the radar data to boost liveness detection</a:t>
            </a:r>
          </a:p>
        </p:txBody>
      </p:sp>
    </p:spTree>
    <p:extLst>
      <p:ext uri="{BB962C8B-B14F-4D97-AF65-F5344CB8AC3E}">
        <p14:creationId xmlns:p14="http://schemas.microsoft.com/office/powerpoint/2010/main" val="2275718198"/>
      </p:ext>
    </p:extLst>
  </p:cSld>
  <p:clrMapOvr>
    <a:masterClrMapping/>
  </p:clrMapOvr>
  <mc:AlternateContent xmlns:mc="http://schemas.openxmlformats.org/markup-compatibility/2006" xmlns:p14="http://schemas.microsoft.com/office/powerpoint/2010/main">
    <mc:Choice Requires="p14">
      <p:transition spd="slow" p14:dur="2000" advTm="85778"/>
    </mc:Choice>
    <mc:Fallback xmlns="">
      <p:transition spd="slow" advTm="85778"/>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1,095,000+ Achievement Stock Photos, Pictures &amp; Royalty-Free Images -  iStock | Achievement concept, Achievement icon, Business achievement">
            <a:extLst>
              <a:ext uri="{FF2B5EF4-FFF2-40B4-BE49-F238E27FC236}">
                <a16:creationId xmlns:a16="http://schemas.microsoft.com/office/drawing/2014/main" id="{022D561B-D04D-3796-EDFB-A75432CC36E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4798"/>
          <a:stretch/>
        </p:blipFill>
        <p:spPr bwMode="auto">
          <a:xfrm>
            <a:off x="7191375" y="-724"/>
            <a:ext cx="4055799" cy="282621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70AF68FE-A307-5700-AA30-B31C0DE53669}"/>
              </a:ext>
            </a:extLst>
          </p:cNvPr>
          <p:cNvSpPr>
            <a:spLocks noGrp="1"/>
          </p:cNvSpPr>
          <p:nvPr>
            <p:ph type="title"/>
          </p:nvPr>
        </p:nvSpPr>
        <p:spPr>
          <a:xfrm>
            <a:off x="992450" y="625268"/>
            <a:ext cx="7125183" cy="834072"/>
          </a:xfrm>
        </p:spPr>
        <p:txBody>
          <a:bodyPr>
            <a:normAutofit/>
          </a:bodyPr>
          <a:lstStyle/>
          <a:p>
            <a:r>
              <a:rPr lang="en-GB" dirty="0"/>
              <a:t>Achievements</a:t>
            </a:r>
          </a:p>
        </p:txBody>
      </p:sp>
      <p:sp>
        <p:nvSpPr>
          <p:cNvPr id="3" name="Content Placeholder 2">
            <a:extLst>
              <a:ext uri="{FF2B5EF4-FFF2-40B4-BE49-F238E27FC236}">
                <a16:creationId xmlns:a16="http://schemas.microsoft.com/office/drawing/2014/main" id="{F537444F-0E18-43E3-CF95-32DCF61B725F}"/>
              </a:ext>
            </a:extLst>
          </p:cNvPr>
          <p:cNvSpPr>
            <a:spLocks noGrp="1"/>
          </p:cNvSpPr>
          <p:nvPr>
            <p:ph idx="1"/>
          </p:nvPr>
        </p:nvSpPr>
        <p:spPr>
          <a:xfrm>
            <a:off x="944826" y="2048950"/>
            <a:ext cx="8570649" cy="4370900"/>
          </a:xfrm>
        </p:spPr>
        <p:txBody>
          <a:bodyPr>
            <a:normAutofit/>
          </a:bodyPr>
          <a:lstStyle/>
          <a:p>
            <a:r>
              <a:rPr lang="en-GB" dirty="0"/>
              <a:t>Proposed a novel 3D face recognition model: </a:t>
            </a:r>
            <a:r>
              <a:rPr lang="en-GB" sz="1700" b="1" dirty="0" err="1">
                <a:solidFill>
                  <a:srgbClr val="004A82"/>
                </a:solidFill>
              </a:rPr>
              <a:t>mmFace</a:t>
            </a:r>
            <a:endParaRPr lang="en-GB" sz="1700" b="1" dirty="0">
              <a:solidFill>
                <a:srgbClr val="004A82"/>
              </a:solidFill>
            </a:endParaRPr>
          </a:p>
          <a:p>
            <a:r>
              <a:rPr lang="en-GB" dirty="0"/>
              <a:t>Distinguishes between unseen</a:t>
            </a:r>
            <a:r>
              <a:rPr lang="en-GB" i="1" dirty="0"/>
              <a:t> </a:t>
            </a:r>
            <a:r>
              <a:rPr lang="en-GB" dirty="0">
                <a:solidFill>
                  <a:srgbClr val="008000"/>
                </a:solidFill>
              </a:rPr>
              <a:t>unique identities</a:t>
            </a:r>
            <a:r>
              <a:rPr lang="en-GB" i="1" dirty="0">
                <a:solidFill>
                  <a:srgbClr val="008000"/>
                </a:solidFill>
              </a:rPr>
              <a:t> </a:t>
            </a:r>
            <a:r>
              <a:rPr lang="en-GB" dirty="0"/>
              <a:t>and                                 </a:t>
            </a:r>
            <a:r>
              <a:rPr lang="en-GB" dirty="0">
                <a:solidFill>
                  <a:srgbClr val="D94747"/>
                </a:solidFill>
              </a:rPr>
              <a:t>verify their legitimacy</a:t>
            </a:r>
          </a:p>
          <a:p>
            <a:r>
              <a:rPr lang="en-GB" dirty="0"/>
              <a:t>Gathered our own dataset featuring face scans of 21 participants under various conditions</a:t>
            </a:r>
          </a:p>
          <a:p>
            <a:r>
              <a:rPr lang="en-GB" dirty="0"/>
              <a:t>Robust to environmental conditions and presence of face accessories</a:t>
            </a:r>
          </a:p>
          <a:p>
            <a:r>
              <a:rPr lang="en-GB" dirty="0"/>
              <a:t>Counters </a:t>
            </a:r>
            <a:r>
              <a:rPr lang="en-GB" dirty="0">
                <a:solidFill>
                  <a:srgbClr val="D0009A"/>
                </a:solidFill>
              </a:rPr>
              <a:t>2D spoofing attacks </a:t>
            </a:r>
            <a:r>
              <a:rPr lang="en-GB" dirty="0"/>
              <a:t>and </a:t>
            </a:r>
            <a:r>
              <a:rPr lang="en-GB" dirty="0">
                <a:solidFill>
                  <a:srgbClr val="D0009A"/>
                </a:solidFill>
              </a:rPr>
              <a:t>facial concealment </a:t>
            </a:r>
            <a:r>
              <a:rPr lang="en-GB" dirty="0"/>
              <a:t>using common items</a:t>
            </a:r>
          </a:p>
          <a:p>
            <a:r>
              <a:rPr lang="en-GB" dirty="0"/>
              <a:t>Several fusion strategies analysed to identify </a:t>
            </a:r>
            <a:r>
              <a:rPr lang="en-GB" dirty="0">
                <a:solidFill>
                  <a:srgbClr val="DE5A00"/>
                </a:solidFill>
              </a:rPr>
              <a:t>concatenation</a:t>
            </a:r>
            <a:r>
              <a:rPr lang="en-GB" dirty="0"/>
              <a:t> as the most optimal across all conditions</a:t>
            </a:r>
          </a:p>
          <a:p>
            <a:pPr lvl="1"/>
            <a:r>
              <a:rPr lang="en-GB" sz="1700" dirty="0">
                <a:latin typeface="+mj-lt"/>
              </a:rPr>
              <a:t>Achieves </a:t>
            </a:r>
            <a:r>
              <a:rPr lang="en-GB" sz="1700" dirty="0">
                <a:solidFill>
                  <a:srgbClr val="008000"/>
                </a:solidFill>
                <a:latin typeface="+mj-lt"/>
              </a:rPr>
              <a:t>83.7%</a:t>
            </a:r>
            <a:r>
              <a:rPr lang="en-GB" sz="1700" dirty="0">
                <a:latin typeface="+mj-lt"/>
              </a:rPr>
              <a:t> and </a:t>
            </a:r>
            <a:r>
              <a:rPr lang="en-GB" sz="1700" dirty="0">
                <a:solidFill>
                  <a:srgbClr val="D94747"/>
                </a:solidFill>
                <a:latin typeface="+mj-lt"/>
              </a:rPr>
              <a:t>99.6%</a:t>
            </a:r>
            <a:r>
              <a:rPr lang="en-GB" sz="1700" dirty="0">
                <a:latin typeface="+mj-lt"/>
              </a:rPr>
              <a:t> accuracy at predicting </a:t>
            </a:r>
            <a:r>
              <a:rPr lang="en-GB" sz="1700" dirty="0">
                <a:solidFill>
                  <a:srgbClr val="008000"/>
                </a:solidFill>
                <a:latin typeface="+mj-lt"/>
              </a:rPr>
              <a:t>subject</a:t>
            </a:r>
            <a:r>
              <a:rPr lang="en-GB" sz="1700" dirty="0">
                <a:latin typeface="+mj-lt"/>
              </a:rPr>
              <a:t> and </a:t>
            </a:r>
            <a:r>
              <a:rPr lang="en-GB" sz="1700" dirty="0">
                <a:solidFill>
                  <a:srgbClr val="D94747"/>
                </a:solidFill>
                <a:latin typeface="+mj-lt"/>
              </a:rPr>
              <a:t>liveness</a:t>
            </a:r>
            <a:r>
              <a:rPr lang="en-GB" sz="1700" dirty="0">
                <a:latin typeface="+mj-lt"/>
              </a:rPr>
              <a:t> respectively, against a </a:t>
            </a:r>
            <a:r>
              <a:rPr lang="en-GB" sz="1700" dirty="0">
                <a:solidFill>
                  <a:schemeClr val="tx1"/>
                </a:solidFill>
                <a:latin typeface="+mj-lt"/>
              </a:rPr>
              <a:t>zero</a:t>
            </a:r>
            <a:r>
              <a:rPr lang="en-GB" sz="1700" dirty="0">
                <a:solidFill>
                  <a:schemeClr val="tx1"/>
                </a:solidFill>
                <a:latin typeface="Aptos" panose="020B0004020202020204" pitchFamily="34" charset="0"/>
              </a:rPr>
              <a:t>-</a:t>
            </a:r>
            <a:r>
              <a:rPr lang="en-GB" sz="1700" dirty="0">
                <a:solidFill>
                  <a:schemeClr val="tx1"/>
                </a:solidFill>
                <a:latin typeface="+mj-lt"/>
              </a:rPr>
              <a:t>shot classification</a:t>
            </a:r>
            <a:r>
              <a:rPr lang="en-GB" sz="1700" dirty="0">
                <a:solidFill>
                  <a:srgbClr val="8BE1FF"/>
                </a:solidFill>
                <a:latin typeface="+mj-lt"/>
              </a:rPr>
              <a:t> </a:t>
            </a:r>
            <a:r>
              <a:rPr lang="en-GB" sz="1700" dirty="0">
                <a:latin typeface="+mj-lt"/>
              </a:rPr>
              <a:t>task</a:t>
            </a:r>
          </a:p>
          <a:p>
            <a:pPr lvl="1"/>
            <a:endParaRPr lang="en-GB" dirty="0"/>
          </a:p>
        </p:txBody>
      </p:sp>
    </p:spTree>
    <p:extLst>
      <p:ext uri="{BB962C8B-B14F-4D97-AF65-F5344CB8AC3E}">
        <p14:creationId xmlns:p14="http://schemas.microsoft.com/office/powerpoint/2010/main" val="4290111184"/>
      </p:ext>
    </p:extLst>
  </p:cSld>
  <p:clrMapOvr>
    <a:masterClrMapping/>
  </p:clrMapOvr>
  <mc:AlternateContent xmlns:mc="http://schemas.openxmlformats.org/markup-compatibility/2006" xmlns:p14="http://schemas.microsoft.com/office/powerpoint/2010/main">
    <mc:Choice Requires="p14">
      <p:transition spd="slow" p14:dur="2000" advTm="42627"/>
    </mc:Choice>
    <mc:Fallback xmlns="">
      <p:transition spd="slow" advTm="42627"/>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9" name="Rectangle 3078">
            <a:extLst>
              <a:ext uri="{FF2B5EF4-FFF2-40B4-BE49-F238E27FC236}">
                <a16:creationId xmlns:a16="http://schemas.microsoft.com/office/drawing/2014/main" id="{989683EB-D202-4B4D-B1BD-8BA6965FBE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1292840" cy="68580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descr="The Many Benefits Of Employees Designing The Future Of Work">
            <a:extLst>
              <a:ext uri="{FF2B5EF4-FFF2-40B4-BE49-F238E27FC236}">
                <a16:creationId xmlns:a16="http://schemas.microsoft.com/office/drawing/2014/main" id="{73BEDFCA-3521-6933-489C-D17383AA3B24}"/>
              </a:ext>
            </a:extLst>
          </p:cNvPr>
          <p:cNvPicPr>
            <a:picLocks noChangeAspect="1" noChangeArrowheads="1"/>
          </p:cNvPicPr>
          <p:nvPr/>
        </p:nvPicPr>
        <p:blipFill rotWithShape="1">
          <a:blip r:embed="rId3">
            <a:alphaModFix amt="35000"/>
            <a:extLst>
              <a:ext uri="{28A0092B-C50C-407E-A947-70E740481C1C}">
                <a14:useLocalDpi xmlns:a14="http://schemas.microsoft.com/office/drawing/2010/main" val="0"/>
              </a:ext>
            </a:extLst>
          </a:blip>
          <a:srcRect l="4932" t="-1" r="8205" b="-1"/>
          <a:stretch/>
        </p:blipFill>
        <p:spPr bwMode="auto">
          <a:xfrm>
            <a:off x="1" y="0"/>
            <a:ext cx="1129284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4E09C04-77F7-562E-B85B-E6DD54FCCA25}"/>
              </a:ext>
            </a:extLst>
          </p:cNvPr>
          <p:cNvSpPr>
            <a:spLocks noGrp="1"/>
          </p:cNvSpPr>
          <p:nvPr>
            <p:ph type="title"/>
          </p:nvPr>
        </p:nvSpPr>
        <p:spPr>
          <a:xfrm>
            <a:off x="573347" y="562753"/>
            <a:ext cx="3628535" cy="760593"/>
          </a:xfrm>
        </p:spPr>
        <p:txBody>
          <a:bodyPr>
            <a:normAutofit/>
          </a:bodyPr>
          <a:lstStyle/>
          <a:p>
            <a:r>
              <a:rPr lang="en-GB" dirty="0">
                <a:solidFill>
                  <a:schemeClr val="bg1"/>
                </a:solidFill>
              </a:rPr>
              <a:t>Future Work</a:t>
            </a:r>
          </a:p>
        </p:txBody>
      </p:sp>
      <p:sp>
        <p:nvSpPr>
          <p:cNvPr id="3" name="Content Placeholder 2">
            <a:extLst>
              <a:ext uri="{FF2B5EF4-FFF2-40B4-BE49-F238E27FC236}">
                <a16:creationId xmlns:a16="http://schemas.microsoft.com/office/drawing/2014/main" id="{6BF99EF8-AAFE-F5A8-8E1A-901E6112FDFD}"/>
              </a:ext>
            </a:extLst>
          </p:cNvPr>
          <p:cNvSpPr>
            <a:spLocks noGrp="1"/>
          </p:cNvSpPr>
          <p:nvPr>
            <p:ph idx="1"/>
          </p:nvPr>
        </p:nvSpPr>
        <p:spPr>
          <a:xfrm>
            <a:off x="573347" y="1751243"/>
            <a:ext cx="5604294" cy="4320265"/>
          </a:xfrm>
        </p:spPr>
        <p:txBody>
          <a:bodyPr>
            <a:normAutofit/>
          </a:bodyPr>
          <a:lstStyle/>
          <a:p>
            <a:pPr>
              <a:buClr>
                <a:schemeClr val="accent3">
                  <a:lumMod val="40000"/>
                  <a:lumOff val="60000"/>
                </a:schemeClr>
              </a:buClr>
            </a:pPr>
            <a:r>
              <a:rPr lang="en-GB" dirty="0">
                <a:solidFill>
                  <a:srgbClr val="92D050"/>
                </a:solidFill>
              </a:rPr>
              <a:t>Expand dataset size </a:t>
            </a:r>
            <a:r>
              <a:rPr lang="en-GB" dirty="0">
                <a:solidFill>
                  <a:schemeClr val="bg1"/>
                </a:solidFill>
              </a:rPr>
              <a:t>to 100 participants</a:t>
            </a:r>
          </a:p>
          <a:p>
            <a:pPr>
              <a:buClr>
                <a:schemeClr val="accent3">
                  <a:lumMod val="40000"/>
                  <a:lumOff val="60000"/>
                </a:schemeClr>
              </a:buClr>
            </a:pPr>
            <a:r>
              <a:rPr lang="en-GB" dirty="0">
                <a:solidFill>
                  <a:schemeClr val="bg1"/>
                </a:solidFill>
              </a:rPr>
              <a:t>Inconsistencies within the dim lighting condition should be mitigated through </a:t>
            </a:r>
            <a:r>
              <a:rPr lang="en-GB" dirty="0">
                <a:solidFill>
                  <a:srgbClr val="FFC000"/>
                </a:solidFill>
              </a:rPr>
              <a:t>controlled lumen measurements</a:t>
            </a:r>
          </a:p>
          <a:p>
            <a:pPr>
              <a:buClr>
                <a:schemeClr val="accent3">
                  <a:lumMod val="40000"/>
                  <a:lumOff val="60000"/>
                </a:schemeClr>
              </a:buClr>
            </a:pPr>
            <a:r>
              <a:rPr lang="en-GB" dirty="0">
                <a:solidFill>
                  <a:schemeClr val="bg1"/>
                </a:solidFill>
              </a:rPr>
              <a:t>Diversifying the clothing apparel for more </a:t>
            </a:r>
            <a:r>
              <a:rPr lang="en-GB" dirty="0">
                <a:solidFill>
                  <a:srgbClr val="FF8F43"/>
                </a:solidFill>
              </a:rPr>
              <a:t>extreme cases of face concealment</a:t>
            </a:r>
          </a:p>
          <a:p>
            <a:pPr>
              <a:buClr>
                <a:schemeClr val="accent3">
                  <a:lumMod val="40000"/>
                  <a:lumOff val="60000"/>
                </a:schemeClr>
              </a:buClr>
            </a:pPr>
            <a:r>
              <a:rPr lang="en-GB" dirty="0">
                <a:solidFill>
                  <a:schemeClr val="bg1"/>
                </a:solidFill>
              </a:rPr>
              <a:t>A look into the effect of </a:t>
            </a:r>
            <a:r>
              <a:rPr lang="en-GB" dirty="0">
                <a:solidFill>
                  <a:srgbClr val="FF8FE2"/>
                </a:solidFill>
              </a:rPr>
              <a:t>facial expressions</a:t>
            </a:r>
          </a:p>
          <a:p>
            <a:pPr>
              <a:buClr>
                <a:schemeClr val="accent3">
                  <a:lumMod val="40000"/>
                  <a:lumOff val="60000"/>
                </a:schemeClr>
              </a:buClr>
            </a:pPr>
            <a:r>
              <a:rPr lang="en-GB" dirty="0">
                <a:solidFill>
                  <a:schemeClr val="bg1"/>
                </a:solidFill>
              </a:rPr>
              <a:t>Leverage </a:t>
            </a:r>
            <a:r>
              <a:rPr lang="en-GB" dirty="0">
                <a:solidFill>
                  <a:srgbClr val="00CCFF"/>
                </a:solidFill>
              </a:rPr>
              <a:t>vision transformers </a:t>
            </a:r>
            <a:r>
              <a:rPr lang="en-GB" dirty="0">
                <a:solidFill>
                  <a:schemeClr val="bg1"/>
                </a:solidFill>
              </a:rPr>
              <a:t>employing a more rigorous self-attention mechanism</a:t>
            </a:r>
          </a:p>
          <a:p>
            <a:pPr>
              <a:buClr>
                <a:schemeClr val="accent3">
                  <a:lumMod val="40000"/>
                  <a:lumOff val="60000"/>
                </a:schemeClr>
              </a:buClr>
            </a:pPr>
            <a:r>
              <a:rPr lang="en-GB" dirty="0">
                <a:solidFill>
                  <a:srgbClr val="A375FF"/>
                </a:solidFill>
              </a:rPr>
              <a:t>Additional fully connected layers </a:t>
            </a:r>
            <a:r>
              <a:rPr lang="en-GB" dirty="0">
                <a:solidFill>
                  <a:schemeClr val="bg1"/>
                </a:solidFill>
              </a:rPr>
              <a:t>for the </a:t>
            </a:r>
            <a:r>
              <a:rPr lang="en-GB" sz="1700" b="1" dirty="0">
                <a:solidFill>
                  <a:schemeClr val="bg1"/>
                </a:solidFill>
              </a:rPr>
              <a:t>Pairwise Dot Flatten </a:t>
            </a:r>
            <a:r>
              <a:rPr lang="en-GB" dirty="0">
                <a:solidFill>
                  <a:schemeClr val="bg1"/>
                </a:solidFill>
              </a:rPr>
              <a:t>strategy</a:t>
            </a:r>
          </a:p>
        </p:txBody>
      </p:sp>
    </p:spTree>
    <p:extLst>
      <p:ext uri="{BB962C8B-B14F-4D97-AF65-F5344CB8AC3E}">
        <p14:creationId xmlns:p14="http://schemas.microsoft.com/office/powerpoint/2010/main" val="3193656150"/>
      </p:ext>
    </p:extLst>
  </p:cSld>
  <p:clrMapOvr>
    <a:masterClrMapping/>
  </p:clrMapOvr>
  <mc:AlternateContent xmlns:mc="http://schemas.openxmlformats.org/markup-compatibility/2006" xmlns:p14="http://schemas.microsoft.com/office/powerpoint/2010/main">
    <mc:Choice Requires="p14">
      <p:transition spd="slow" p14:dur="2000" advTm="62093"/>
    </mc:Choice>
    <mc:Fallback xmlns="">
      <p:transition spd="slow" advTm="62093"/>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C75470D1-A9BC-450A-94B8-E09E222C0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useBgFill="1">
        <p:nvSpPr>
          <p:cNvPr id="13" name="Rectangle 12">
            <a:extLst>
              <a:ext uri="{FF2B5EF4-FFF2-40B4-BE49-F238E27FC236}">
                <a16:creationId xmlns:a16="http://schemas.microsoft.com/office/drawing/2014/main" id="{9DE021BD-1116-4F17-9FD8-FEB0B1D259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29284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entury Schoolbook" panose="02040604050505020304"/>
              <a:ea typeface="+mn-ea"/>
              <a:cs typeface="+mn-cs"/>
            </a:endParaRPr>
          </a:p>
        </p:txBody>
      </p:sp>
      <p:pic>
        <p:nvPicPr>
          <p:cNvPr id="6" name="Picture 5">
            <a:extLst>
              <a:ext uri="{FF2B5EF4-FFF2-40B4-BE49-F238E27FC236}">
                <a16:creationId xmlns:a16="http://schemas.microsoft.com/office/drawing/2014/main" id="{79C3E4B5-4426-7383-3AF5-3FB3D59D60AE}"/>
              </a:ext>
            </a:extLst>
          </p:cNvPr>
          <p:cNvPicPr>
            <a:picLocks noChangeAspect="1"/>
          </p:cNvPicPr>
          <p:nvPr/>
        </p:nvPicPr>
        <p:blipFill rotWithShape="1">
          <a:blip r:embed="rId2"/>
          <a:srcRect t="9217" b="22284"/>
          <a:stretch/>
        </p:blipFill>
        <p:spPr>
          <a:xfrm>
            <a:off x="20" y="9"/>
            <a:ext cx="11292820" cy="5105391"/>
          </a:xfrm>
          <a:prstGeom prst="rect">
            <a:avLst/>
          </a:prstGeom>
        </p:spPr>
      </p:pic>
      <p:sp>
        <p:nvSpPr>
          <p:cNvPr id="15" name="Rectangle 14">
            <a:extLst>
              <a:ext uri="{FF2B5EF4-FFF2-40B4-BE49-F238E27FC236}">
                <a16:creationId xmlns:a16="http://schemas.microsoft.com/office/drawing/2014/main" id="{14053421-3C7E-4167-AAC2-1B30B2C016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2811"/>
            <a:ext cx="11292842" cy="5108211"/>
          </a:xfrm>
          <a:prstGeom prst="rect">
            <a:avLst/>
          </a:prstGeom>
          <a:solidFill>
            <a:srgbClr val="00000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entury Schoolbook" panose="02040604050505020304"/>
              <a:ea typeface="+mn-ea"/>
              <a:cs typeface="+mn-cs"/>
            </a:endParaRPr>
          </a:p>
        </p:txBody>
      </p:sp>
      <p:sp>
        <p:nvSpPr>
          <p:cNvPr id="2" name="Title 1">
            <a:extLst>
              <a:ext uri="{FF2B5EF4-FFF2-40B4-BE49-F238E27FC236}">
                <a16:creationId xmlns:a16="http://schemas.microsoft.com/office/drawing/2014/main" id="{C67475B4-790E-8B58-460C-7911C78EE7CA}"/>
              </a:ext>
            </a:extLst>
          </p:cNvPr>
          <p:cNvSpPr>
            <a:spLocks noGrp="1"/>
          </p:cNvSpPr>
          <p:nvPr>
            <p:ph type="title"/>
          </p:nvPr>
        </p:nvSpPr>
        <p:spPr>
          <a:xfrm>
            <a:off x="1017428" y="3576118"/>
            <a:ext cx="5754564" cy="1296343"/>
          </a:xfrm>
          <a:noFill/>
        </p:spPr>
        <p:txBody>
          <a:bodyPr vert="horz" lIns="91440" tIns="45720" rIns="91440" bIns="45720" rtlCol="0" anchor="b">
            <a:normAutofit/>
          </a:bodyPr>
          <a:lstStyle/>
          <a:p>
            <a:pPr>
              <a:lnSpc>
                <a:spcPct val="85000"/>
              </a:lnSpc>
            </a:pPr>
            <a:r>
              <a:rPr lang="en-US" sz="8800">
                <a:solidFill>
                  <a:srgbClr val="FFFFFF"/>
                </a:solidFill>
              </a:rPr>
              <a:t>Thank you</a:t>
            </a:r>
            <a:endParaRPr lang="en-US" sz="8800" dirty="0">
              <a:solidFill>
                <a:srgbClr val="FFFFFF"/>
              </a:solidFill>
            </a:endParaRPr>
          </a:p>
        </p:txBody>
      </p:sp>
      <p:sp>
        <p:nvSpPr>
          <p:cNvPr id="17" name="Rectangle 16">
            <a:extLst>
              <a:ext uri="{FF2B5EF4-FFF2-40B4-BE49-F238E27FC236}">
                <a16:creationId xmlns:a16="http://schemas.microsoft.com/office/drawing/2014/main" id="{E271DD9B-7A66-493F-BB4A-1CF4294C6E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105400"/>
            <a:ext cx="11292840" cy="17526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5" name="Title 1">
            <a:extLst>
              <a:ext uri="{FF2B5EF4-FFF2-40B4-BE49-F238E27FC236}">
                <a16:creationId xmlns:a16="http://schemas.microsoft.com/office/drawing/2014/main" id="{CF11C3E4-5844-A7CF-BD85-8B2BADCB598C}"/>
              </a:ext>
            </a:extLst>
          </p:cNvPr>
          <p:cNvSpPr txBox="1">
            <a:spLocks/>
          </p:cNvSpPr>
          <p:nvPr/>
        </p:nvSpPr>
        <p:spPr>
          <a:xfrm>
            <a:off x="1261872" y="5340351"/>
            <a:ext cx="9418320" cy="119380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pPr>
              <a:lnSpc>
                <a:spcPct val="95000"/>
              </a:lnSpc>
              <a:spcBef>
                <a:spcPts val="1400"/>
              </a:spcBef>
              <a:spcAft>
                <a:spcPts val="200"/>
              </a:spcAft>
              <a:buClr>
                <a:schemeClr val="accent1"/>
              </a:buClr>
              <a:buSzPct val="80000"/>
            </a:pPr>
            <a:r>
              <a:rPr lang="en-US" sz="3200" spc="10">
                <a:latin typeface="+mn-lt"/>
                <a:ea typeface="+mn-ea"/>
                <a:cs typeface="+mn-cs"/>
              </a:rPr>
              <a:t>Any Questions?</a:t>
            </a:r>
            <a:endParaRPr lang="en-US" sz="3200" spc="10" dirty="0">
              <a:latin typeface="+mn-lt"/>
              <a:ea typeface="+mn-ea"/>
              <a:cs typeface="+mn-cs"/>
            </a:endParaRPr>
          </a:p>
        </p:txBody>
      </p:sp>
      <p:sp>
        <p:nvSpPr>
          <p:cNvPr id="7" name="Rectangle 6">
            <a:extLst>
              <a:ext uri="{FF2B5EF4-FFF2-40B4-BE49-F238E27FC236}">
                <a16:creationId xmlns:a16="http://schemas.microsoft.com/office/drawing/2014/main" id="{205868D9-4663-04A8-9E46-62CAAD2CAA29}"/>
              </a:ext>
            </a:extLst>
          </p:cNvPr>
          <p:cNvSpPr/>
          <p:nvPr/>
        </p:nvSpPr>
        <p:spPr>
          <a:xfrm>
            <a:off x="11292840" y="-2811"/>
            <a:ext cx="899160" cy="6860811"/>
          </a:xfrm>
          <a:prstGeom prst="rect">
            <a:avLst/>
          </a:prstGeom>
          <a:solidFill>
            <a:srgbClr val="951F1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7118241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6655304-837E-9682-2340-5148ABA32C78}"/>
              </a:ext>
            </a:extLst>
          </p:cNvPr>
          <p:cNvSpPr>
            <a:spLocks noGrp="1"/>
          </p:cNvSpPr>
          <p:nvPr>
            <p:ph type="title"/>
          </p:nvPr>
        </p:nvSpPr>
        <p:spPr>
          <a:xfrm>
            <a:off x="390604" y="354490"/>
            <a:ext cx="8310753" cy="757872"/>
          </a:xfrm>
        </p:spPr>
        <p:txBody>
          <a:bodyPr/>
          <a:lstStyle/>
          <a:p>
            <a:r>
              <a:rPr lang="en-GB" dirty="0"/>
              <a:t>Feature-level Fusion Strategies</a:t>
            </a:r>
          </a:p>
        </p:txBody>
      </p:sp>
      <p:sp>
        <p:nvSpPr>
          <p:cNvPr id="7" name="Content Placeholder 6">
            <a:extLst>
              <a:ext uri="{FF2B5EF4-FFF2-40B4-BE49-F238E27FC236}">
                <a16:creationId xmlns:a16="http://schemas.microsoft.com/office/drawing/2014/main" id="{98C83BF6-0C64-6B4E-8A88-72F3F11E95D7}"/>
              </a:ext>
            </a:extLst>
          </p:cNvPr>
          <p:cNvSpPr>
            <a:spLocks noGrp="1"/>
          </p:cNvSpPr>
          <p:nvPr>
            <p:ph idx="1"/>
          </p:nvPr>
        </p:nvSpPr>
        <p:spPr>
          <a:xfrm>
            <a:off x="481355" y="1633537"/>
            <a:ext cx="8595360" cy="3590925"/>
          </a:xfrm>
        </p:spPr>
        <p:txBody>
          <a:bodyPr/>
          <a:lstStyle/>
          <a:p>
            <a:pPr marL="342900" indent="-342900">
              <a:buClr>
                <a:schemeClr val="tx1"/>
              </a:buClr>
              <a:buSzPct val="90000"/>
              <a:buFont typeface="+mj-lt"/>
              <a:buAutoNum type="arabicPeriod"/>
            </a:pPr>
            <a:r>
              <a:rPr lang="en-GB" dirty="0"/>
              <a:t>Concatenate</a:t>
            </a:r>
          </a:p>
          <a:p>
            <a:pPr marL="342900" indent="-342900">
              <a:buClr>
                <a:schemeClr val="tx1"/>
              </a:buClr>
              <a:buSzPct val="90000"/>
              <a:buFont typeface="+mj-lt"/>
              <a:buAutoNum type="arabicPeriod"/>
            </a:pPr>
            <a:r>
              <a:rPr lang="en-GB" dirty="0"/>
              <a:t>Add</a:t>
            </a:r>
          </a:p>
          <a:p>
            <a:pPr marL="342900" indent="-342900">
              <a:buClr>
                <a:schemeClr val="tx1"/>
              </a:buClr>
              <a:buSzPct val="90000"/>
              <a:buFont typeface="+mj-lt"/>
              <a:buAutoNum type="arabicPeriod"/>
            </a:pPr>
            <a:r>
              <a:rPr lang="en-GB" dirty="0"/>
              <a:t>Hadamard Product</a:t>
            </a:r>
          </a:p>
          <a:p>
            <a:pPr marL="342900" indent="-342900">
              <a:buClr>
                <a:schemeClr val="tx1"/>
              </a:buClr>
              <a:buSzPct val="90000"/>
              <a:buFont typeface="+mj-lt"/>
              <a:buAutoNum type="arabicPeriod"/>
            </a:pPr>
            <a:r>
              <a:rPr lang="en-GB" dirty="0"/>
              <a:t>Pairwise Dot Mean</a:t>
            </a:r>
          </a:p>
          <a:p>
            <a:pPr marL="342900" indent="-342900">
              <a:buClr>
                <a:schemeClr val="tx1"/>
              </a:buClr>
              <a:buSzPct val="90000"/>
              <a:buFont typeface="+mj-lt"/>
              <a:buAutoNum type="arabicPeriod"/>
            </a:pPr>
            <a:r>
              <a:rPr lang="en-GB" dirty="0"/>
              <a:t>Pairwise Dot Max</a:t>
            </a:r>
          </a:p>
          <a:p>
            <a:pPr marL="342900" indent="-342900">
              <a:buClr>
                <a:schemeClr val="tx1"/>
              </a:buClr>
              <a:buSzPct val="90000"/>
              <a:buFont typeface="+mj-lt"/>
              <a:buAutoNum type="arabicPeriod"/>
            </a:pPr>
            <a:r>
              <a:rPr lang="en-GB" dirty="0"/>
              <a:t>Pairwise Dot Mean</a:t>
            </a:r>
          </a:p>
          <a:p>
            <a:pPr marL="342900" indent="-342900">
              <a:buClr>
                <a:schemeClr val="tx1"/>
              </a:buClr>
              <a:buSzPct val="90000"/>
              <a:buFont typeface="+mj-lt"/>
              <a:buAutoNum type="arabicPeriod"/>
            </a:pPr>
            <a:r>
              <a:rPr lang="en-GB" dirty="0"/>
              <a:t>Multi-Head Attention</a:t>
            </a:r>
          </a:p>
        </p:txBody>
      </p:sp>
      <p:pic>
        <p:nvPicPr>
          <p:cNvPr id="6" name="Picture 5">
            <a:extLst>
              <a:ext uri="{FF2B5EF4-FFF2-40B4-BE49-F238E27FC236}">
                <a16:creationId xmlns:a16="http://schemas.microsoft.com/office/drawing/2014/main" id="{CF2D796A-5604-C3B6-323D-5D95AD7D34BF}"/>
              </a:ext>
            </a:extLst>
          </p:cNvPr>
          <p:cNvPicPr>
            <a:picLocks noChangeAspect="1"/>
          </p:cNvPicPr>
          <p:nvPr/>
        </p:nvPicPr>
        <p:blipFill rotWithShape="1">
          <a:blip r:embed="rId3"/>
          <a:srcRect l="2490" t="9978" r="3308" b="18803"/>
          <a:stretch/>
        </p:blipFill>
        <p:spPr>
          <a:xfrm>
            <a:off x="4545980" y="2500584"/>
            <a:ext cx="6400800" cy="514349"/>
          </a:xfrm>
          <a:prstGeom prst="roundRect">
            <a:avLst>
              <a:gd name="adj" fmla="val 13234"/>
            </a:avLst>
          </a:prstGeom>
        </p:spPr>
      </p:pic>
      <p:pic>
        <p:nvPicPr>
          <p:cNvPr id="1026" name="Picture 2" descr="Multi-Head Attention Explained | Papers With Code">
            <a:extLst>
              <a:ext uri="{FF2B5EF4-FFF2-40B4-BE49-F238E27FC236}">
                <a16:creationId xmlns:a16="http://schemas.microsoft.com/office/drawing/2014/main" id="{203E6F1A-C63C-BABE-7394-57370566C11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07734" y="4152928"/>
            <a:ext cx="2088916" cy="27050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3234793"/>
      </p:ext>
    </p:extLst>
  </p:cSld>
  <p:clrMapOvr>
    <a:masterClrMapping/>
  </p:clrMapOvr>
  <mc:AlternateContent xmlns:mc="http://schemas.openxmlformats.org/markup-compatibility/2006" xmlns:p14="http://schemas.microsoft.com/office/powerpoint/2010/main">
    <mc:Choice Requires="p14">
      <p:transition spd="slow" p14:dur="2000" advTm="85778"/>
    </mc:Choice>
    <mc:Fallback xmlns="">
      <p:transition spd="slow" advTm="85778"/>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0" name="Picture 6">
            <a:extLst>
              <a:ext uri="{FF2B5EF4-FFF2-40B4-BE49-F238E27FC236}">
                <a16:creationId xmlns:a16="http://schemas.microsoft.com/office/drawing/2014/main" id="{2F6A6644-7EF2-2A60-6F1C-8FAD6DA0E172}"/>
              </a:ext>
            </a:extLst>
          </p:cNvPr>
          <p:cNvPicPr>
            <a:picLocks noChangeAspect="1" noChangeArrowheads="1"/>
          </p:cNvPicPr>
          <p:nvPr/>
        </p:nvPicPr>
        <p:blipFill rotWithShape="1">
          <a:blip r:embed="rId3">
            <a:alphaModFix/>
            <a:extLst>
              <a:ext uri="{28A0092B-C50C-407E-A947-70E740481C1C}">
                <a14:useLocalDpi xmlns:a14="http://schemas.microsoft.com/office/drawing/2010/main" val="0"/>
              </a:ext>
            </a:extLst>
          </a:blip>
          <a:srcRect r="-53" b="4"/>
          <a:stretch/>
        </p:blipFill>
        <p:spPr bwMode="auto">
          <a:xfrm>
            <a:off x="0" y="4752233"/>
            <a:ext cx="5126437" cy="2101957"/>
          </a:xfrm>
          <a:prstGeom prst="rect">
            <a:avLst/>
          </a:prstGeom>
          <a:noFill/>
          <a:extLst>
            <a:ext uri="{909E8E84-426E-40DD-AFC4-6F175D3DCCD1}">
              <a14:hiddenFill xmlns:a14="http://schemas.microsoft.com/office/drawing/2010/main">
                <a:solidFill>
                  <a:srgbClr val="FFFFFF"/>
                </a:solidFill>
              </a14:hiddenFill>
            </a:ext>
          </a:extLst>
        </p:spPr>
      </p:pic>
      <p:sp>
        <p:nvSpPr>
          <p:cNvPr id="5" name="Title 4">
            <a:extLst>
              <a:ext uri="{FF2B5EF4-FFF2-40B4-BE49-F238E27FC236}">
                <a16:creationId xmlns:a16="http://schemas.microsoft.com/office/drawing/2014/main" id="{E6655304-837E-9682-2340-5148ABA32C78}"/>
              </a:ext>
            </a:extLst>
          </p:cNvPr>
          <p:cNvSpPr>
            <a:spLocks noGrp="1"/>
          </p:cNvSpPr>
          <p:nvPr>
            <p:ph type="title"/>
          </p:nvPr>
        </p:nvSpPr>
        <p:spPr>
          <a:xfrm>
            <a:off x="554506" y="429415"/>
            <a:ext cx="3352331" cy="762854"/>
          </a:xfrm>
        </p:spPr>
        <p:txBody>
          <a:bodyPr>
            <a:normAutofit/>
          </a:bodyPr>
          <a:lstStyle/>
          <a:p>
            <a:r>
              <a:rPr lang="en-GB" dirty="0"/>
              <a:t>Motivations</a:t>
            </a:r>
          </a:p>
        </p:txBody>
      </p:sp>
      <p:sp>
        <p:nvSpPr>
          <p:cNvPr id="7" name="Content Placeholder 6">
            <a:extLst>
              <a:ext uri="{FF2B5EF4-FFF2-40B4-BE49-F238E27FC236}">
                <a16:creationId xmlns:a16="http://schemas.microsoft.com/office/drawing/2014/main" id="{98C83BF6-0C64-6B4E-8A88-72F3F11E95D7}"/>
              </a:ext>
            </a:extLst>
          </p:cNvPr>
          <p:cNvSpPr>
            <a:spLocks noGrp="1"/>
          </p:cNvSpPr>
          <p:nvPr>
            <p:ph idx="1"/>
          </p:nvPr>
        </p:nvSpPr>
        <p:spPr>
          <a:xfrm>
            <a:off x="554506" y="1436694"/>
            <a:ext cx="10547689" cy="3074924"/>
          </a:xfrm>
        </p:spPr>
        <p:txBody>
          <a:bodyPr>
            <a:normAutofit/>
          </a:bodyPr>
          <a:lstStyle/>
          <a:p>
            <a:r>
              <a:rPr lang="en-GB" dirty="0"/>
              <a:t>Face recognition is a naturally accessible way of authenticating identity</a:t>
            </a:r>
          </a:p>
          <a:p>
            <a:r>
              <a:rPr lang="en-GB" dirty="0"/>
              <a:t>Current systems like </a:t>
            </a:r>
            <a:r>
              <a:rPr lang="en-GB" dirty="0">
                <a:solidFill>
                  <a:srgbClr val="D94747"/>
                </a:solidFill>
              </a:rPr>
              <a:t>Apple’s Face ID </a:t>
            </a:r>
            <a:r>
              <a:rPr lang="en-GB" dirty="0"/>
              <a:t>employ NIR sensors and suffer from occlusion</a:t>
            </a:r>
          </a:p>
          <a:p>
            <a:r>
              <a:rPr lang="en-GB" dirty="0"/>
              <a:t>Apple uses costly proprietary hardware that are hidden behind patents</a:t>
            </a:r>
          </a:p>
          <a:p>
            <a:pPr marL="0" indent="0">
              <a:buNone/>
            </a:pPr>
            <a:endParaRPr lang="en-GB" sz="400" dirty="0"/>
          </a:p>
          <a:p>
            <a:r>
              <a:rPr lang="en-GB" dirty="0"/>
              <a:t>Compact, low-power </a:t>
            </a:r>
            <a:r>
              <a:rPr lang="en-GB" dirty="0" err="1"/>
              <a:t>mmWave</a:t>
            </a:r>
            <a:r>
              <a:rPr lang="en-GB" dirty="0"/>
              <a:t> sensing has excelled in autonomous vehicles</a:t>
            </a:r>
          </a:p>
          <a:p>
            <a:r>
              <a:rPr lang="en-GB" dirty="0">
                <a:solidFill>
                  <a:srgbClr val="0060A8"/>
                </a:solidFill>
              </a:rPr>
              <a:t>Google’s Soli Project </a:t>
            </a:r>
            <a:r>
              <a:rPr lang="en-GB" dirty="0"/>
              <a:t>successfully uses it for hand gesture recognition</a:t>
            </a:r>
          </a:p>
          <a:p>
            <a:r>
              <a:rPr lang="en-GB" dirty="0"/>
              <a:t>Integrating </a:t>
            </a:r>
            <a:r>
              <a:rPr lang="en-GB" i="1" dirty="0" err="1"/>
              <a:t>mmWave</a:t>
            </a:r>
            <a:r>
              <a:rPr lang="en-GB" i="1" dirty="0"/>
              <a:t> radar</a:t>
            </a:r>
            <a:r>
              <a:rPr lang="en-GB" dirty="0"/>
              <a:t> with </a:t>
            </a:r>
            <a:r>
              <a:rPr lang="en-GB" i="1" dirty="0"/>
              <a:t>RGB</a:t>
            </a:r>
            <a:r>
              <a:rPr lang="en-GB" dirty="0"/>
              <a:t> </a:t>
            </a:r>
            <a:r>
              <a:rPr lang="en-GB" i="1" dirty="0"/>
              <a:t>images</a:t>
            </a:r>
            <a:r>
              <a:rPr lang="en-GB" dirty="0"/>
              <a:t> for </a:t>
            </a:r>
            <a:r>
              <a:rPr lang="en-GB" sz="1700" b="1" dirty="0">
                <a:solidFill>
                  <a:srgbClr val="007033"/>
                </a:solidFill>
              </a:rPr>
              <a:t>3D Face Recognition</a:t>
            </a:r>
            <a:r>
              <a:rPr lang="en-GB" dirty="0"/>
              <a:t> has not been explored</a:t>
            </a:r>
          </a:p>
        </p:txBody>
      </p:sp>
      <p:sp>
        <p:nvSpPr>
          <p:cNvPr id="2" name="AutoShape 2" descr="Use Face ID on your iPhone or iPad Pro – Apple Support (UK)">
            <a:extLst>
              <a:ext uri="{FF2B5EF4-FFF2-40B4-BE49-F238E27FC236}">
                <a16:creationId xmlns:a16="http://schemas.microsoft.com/office/drawing/2014/main" id="{300FD0EE-F3D6-19A2-7B55-BB9BC9307E3E}"/>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1028" name="Picture 4" descr="US Authorities allows Google to Use Project Soli">
            <a:extLst>
              <a:ext uri="{FF2B5EF4-FFF2-40B4-BE49-F238E27FC236}">
                <a16:creationId xmlns:a16="http://schemas.microsoft.com/office/drawing/2014/main" id="{B945315C-CB0B-7165-1C6B-F1CA2594DEC4}"/>
              </a:ext>
            </a:extLst>
          </p:cNvPr>
          <p:cNvPicPr>
            <a:picLocks noChangeAspect="1" noChangeArrowheads="1"/>
          </p:cNvPicPr>
          <p:nvPr/>
        </p:nvPicPr>
        <p:blipFill>
          <a:blip r:embed="rId4">
            <a:alphaModFix/>
            <a:extLst>
              <a:ext uri="{28A0092B-C50C-407E-A947-70E740481C1C}">
                <a14:useLocalDpi xmlns:a14="http://schemas.microsoft.com/office/drawing/2010/main" val="0"/>
              </a:ext>
            </a:extLst>
          </a:blip>
          <a:srcRect/>
          <a:stretch>
            <a:fillRect/>
          </a:stretch>
        </p:blipFill>
        <p:spPr bwMode="auto">
          <a:xfrm>
            <a:off x="8353424" y="4752232"/>
            <a:ext cx="3932394" cy="2101957"/>
          </a:xfrm>
          <a:prstGeom prst="rect">
            <a:avLst/>
          </a:prstGeom>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3962064"/>
      </p:ext>
    </p:extLst>
  </p:cSld>
  <p:clrMapOvr>
    <a:masterClrMapping/>
  </p:clrMapOvr>
  <mc:AlternateContent xmlns:mc="http://schemas.openxmlformats.org/markup-compatibility/2006" xmlns:p14="http://schemas.microsoft.com/office/powerpoint/2010/main">
    <mc:Choice Requires="p14">
      <p:transition spd="slow" p14:dur="2000" advTm="85778"/>
    </mc:Choice>
    <mc:Fallback xmlns="">
      <p:transition spd="slow" advTm="85778"/>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6655304-837E-9682-2340-5148ABA32C78}"/>
              </a:ext>
            </a:extLst>
          </p:cNvPr>
          <p:cNvSpPr>
            <a:spLocks noGrp="1"/>
          </p:cNvSpPr>
          <p:nvPr>
            <p:ph type="title"/>
          </p:nvPr>
        </p:nvSpPr>
        <p:spPr>
          <a:xfrm>
            <a:off x="2551257" y="464524"/>
            <a:ext cx="4509200" cy="785548"/>
          </a:xfrm>
        </p:spPr>
        <p:txBody>
          <a:bodyPr/>
          <a:lstStyle/>
          <a:p>
            <a:r>
              <a:rPr lang="en-GB" dirty="0"/>
              <a:t>Data Acquisition</a:t>
            </a:r>
          </a:p>
        </p:txBody>
      </p:sp>
      <p:pic>
        <p:nvPicPr>
          <p:cNvPr id="9" name="Picture 8" descr="A camera tripod with wires and a computer&#10;&#10;Description automatically generated">
            <a:extLst>
              <a:ext uri="{FF2B5EF4-FFF2-40B4-BE49-F238E27FC236}">
                <a16:creationId xmlns:a16="http://schemas.microsoft.com/office/drawing/2014/main" id="{DA2FDF1D-9781-96DC-1217-F5BD4556940C}"/>
              </a:ext>
            </a:extLst>
          </p:cNvPr>
          <p:cNvPicPr>
            <a:picLocks noChangeAspect="1"/>
          </p:cNvPicPr>
          <p:nvPr/>
        </p:nvPicPr>
        <p:blipFill rotWithShape="1">
          <a:blip r:embed="rId3"/>
          <a:srcRect t="26912" b="24382"/>
          <a:stretch/>
        </p:blipFill>
        <p:spPr>
          <a:xfrm rot="5400000">
            <a:off x="-1912526" y="2565668"/>
            <a:ext cx="6204857" cy="2379807"/>
          </a:xfrm>
          <a:prstGeom prst="rect">
            <a:avLst/>
          </a:prstGeom>
        </p:spPr>
      </p:pic>
      <p:cxnSp>
        <p:nvCxnSpPr>
          <p:cNvPr id="10" name="Straight Arrow Connector 9">
            <a:extLst>
              <a:ext uri="{FF2B5EF4-FFF2-40B4-BE49-F238E27FC236}">
                <a16:creationId xmlns:a16="http://schemas.microsoft.com/office/drawing/2014/main" id="{147ACFE0-2420-A40F-3D69-40D3430C6781}"/>
              </a:ext>
            </a:extLst>
          </p:cNvPr>
          <p:cNvCxnSpPr>
            <a:cxnSpLocks/>
            <a:stCxn id="12" idx="2"/>
          </p:cNvCxnSpPr>
          <p:nvPr/>
        </p:nvCxnSpPr>
        <p:spPr>
          <a:xfrm flipH="1">
            <a:off x="1401595" y="772317"/>
            <a:ext cx="428926" cy="382394"/>
          </a:xfrm>
          <a:prstGeom prst="straightConnector1">
            <a:avLst/>
          </a:prstGeom>
          <a:noFill/>
          <a:ln w="19050" cap="flat" cmpd="sng" algn="ctr">
            <a:solidFill>
              <a:srgbClr val="FFFFFF"/>
            </a:solidFill>
            <a:prstDash val="solid"/>
            <a:miter lim="800000"/>
            <a:tailEnd type="triangle"/>
          </a:ln>
          <a:effectLst/>
        </p:spPr>
      </p:cxnSp>
      <p:cxnSp>
        <p:nvCxnSpPr>
          <p:cNvPr id="11" name="Straight Arrow Connector 10">
            <a:extLst>
              <a:ext uri="{FF2B5EF4-FFF2-40B4-BE49-F238E27FC236}">
                <a16:creationId xmlns:a16="http://schemas.microsoft.com/office/drawing/2014/main" id="{ED19B830-5B77-A3D5-5232-7AFFB8C79ADC}"/>
              </a:ext>
            </a:extLst>
          </p:cNvPr>
          <p:cNvCxnSpPr>
            <a:cxnSpLocks/>
            <a:stCxn id="13" idx="2"/>
          </p:cNvCxnSpPr>
          <p:nvPr/>
        </p:nvCxnSpPr>
        <p:spPr>
          <a:xfrm>
            <a:off x="454064" y="772317"/>
            <a:ext cx="369967" cy="299246"/>
          </a:xfrm>
          <a:prstGeom prst="straightConnector1">
            <a:avLst/>
          </a:prstGeom>
          <a:noFill/>
          <a:ln w="19050" cap="flat" cmpd="sng" algn="ctr">
            <a:solidFill>
              <a:srgbClr val="FFFFFF"/>
            </a:solidFill>
            <a:prstDash val="solid"/>
            <a:miter lim="800000"/>
            <a:tailEnd type="triangle"/>
          </a:ln>
          <a:effectLst/>
        </p:spPr>
      </p:cxnSp>
      <p:sp>
        <p:nvSpPr>
          <p:cNvPr id="12" name="TextBox 11">
            <a:extLst>
              <a:ext uri="{FF2B5EF4-FFF2-40B4-BE49-F238E27FC236}">
                <a16:creationId xmlns:a16="http://schemas.microsoft.com/office/drawing/2014/main" id="{4D3CAE89-6744-A72D-B45B-AA86066640D1}"/>
              </a:ext>
            </a:extLst>
          </p:cNvPr>
          <p:cNvSpPr txBox="1"/>
          <p:nvPr/>
        </p:nvSpPr>
        <p:spPr>
          <a:xfrm>
            <a:off x="1276681" y="433763"/>
            <a:ext cx="1107679" cy="338554"/>
          </a:xfrm>
          <a:prstGeom prst="rect">
            <a:avLst/>
          </a:prstGeom>
          <a:solidFill>
            <a:srgbClr val="92D050"/>
          </a:solidFill>
          <a:ln>
            <a:solidFill>
              <a:srgbClr val="000000"/>
            </a:solid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800" b="1" i="0" u="none" strike="noStrike" kern="0" cap="none" spc="0" normalizeH="0" baseline="0" noProof="0" dirty="0">
                <a:ln>
                  <a:noFill/>
                </a:ln>
                <a:solidFill>
                  <a:srgbClr val="000000"/>
                </a:solidFill>
                <a:effectLst/>
                <a:uLnTx/>
                <a:uFillTx/>
                <a:latin typeface="Californian FB"/>
              </a:rPr>
              <a:t>Google’s Soli 60 GHz radar sensor</a:t>
            </a:r>
          </a:p>
        </p:txBody>
      </p:sp>
      <p:sp>
        <p:nvSpPr>
          <p:cNvPr id="13" name="TextBox 12">
            <a:extLst>
              <a:ext uri="{FF2B5EF4-FFF2-40B4-BE49-F238E27FC236}">
                <a16:creationId xmlns:a16="http://schemas.microsoft.com/office/drawing/2014/main" id="{2397FBBC-7FCD-D39A-7EB5-1DB22542B073}"/>
              </a:ext>
            </a:extLst>
          </p:cNvPr>
          <p:cNvSpPr txBox="1"/>
          <p:nvPr/>
        </p:nvSpPr>
        <p:spPr>
          <a:xfrm>
            <a:off x="11527" y="433763"/>
            <a:ext cx="885074" cy="338554"/>
          </a:xfrm>
          <a:prstGeom prst="rect">
            <a:avLst/>
          </a:prstGeom>
          <a:solidFill>
            <a:srgbClr val="00B0F0"/>
          </a:solidFill>
          <a:ln>
            <a:solidFill>
              <a:srgbClr val="000000"/>
            </a:solid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800" b="1" i="0" u="none" strike="noStrike" kern="0" cap="none" spc="0" normalizeH="0" baseline="0" noProof="0" dirty="0">
                <a:ln>
                  <a:noFill/>
                </a:ln>
                <a:solidFill>
                  <a:srgbClr val="000000"/>
                </a:solidFill>
                <a:effectLst/>
                <a:uLnTx/>
                <a:uFillTx/>
                <a:latin typeface="Californian FB"/>
              </a:rPr>
              <a:t>Intel </a:t>
            </a:r>
            <a:r>
              <a:rPr kumimoji="0" lang="en-GB" sz="800" b="1" i="0" u="none" strike="noStrike" kern="0" cap="none" spc="0" normalizeH="0" baseline="0" noProof="0" dirty="0" err="1">
                <a:ln>
                  <a:noFill/>
                </a:ln>
                <a:solidFill>
                  <a:srgbClr val="000000"/>
                </a:solidFill>
                <a:effectLst/>
                <a:uLnTx/>
                <a:uFillTx/>
                <a:latin typeface="Californian FB"/>
              </a:rPr>
              <a:t>Realsense</a:t>
            </a:r>
            <a:r>
              <a:rPr kumimoji="0" lang="en-GB" sz="800" b="1" i="0" u="none" strike="noStrike" kern="0" cap="none" spc="0" normalizeH="0" baseline="0" noProof="0" dirty="0">
                <a:ln>
                  <a:noFill/>
                </a:ln>
                <a:solidFill>
                  <a:srgbClr val="000000"/>
                </a:solidFill>
                <a:effectLst/>
                <a:uLnTx/>
                <a:uFillTx/>
                <a:latin typeface="Californian FB"/>
              </a:rPr>
              <a:t> RGB</a:t>
            </a:r>
            <a:r>
              <a:rPr kumimoji="0" lang="en-GB" sz="800" b="1" i="0" u="none" strike="noStrike" kern="0" cap="none" spc="0" normalizeH="0" baseline="0" noProof="0" dirty="0">
                <a:ln>
                  <a:noFill/>
                </a:ln>
                <a:solidFill>
                  <a:srgbClr val="000000"/>
                </a:solidFill>
                <a:effectLst/>
                <a:uLnTx/>
                <a:uFillTx/>
                <a:latin typeface="Aptos" panose="020B0004020202020204" pitchFamily="34" charset="0"/>
              </a:rPr>
              <a:t>-</a:t>
            </a:r>
            <a:r>
              <a:rPr kumimoji="0" lang="en-GB" sz="800" b="1" i="0" u="none" strike="noStrike" kern="0" cap="none" spc="0" normalizeH="0" baseline="0" noProof="0" dirty="0">
                <a:ln>
                  <a:noFill/>
                </a:ln>
                <a:solidFill>
                  <a:srgbClr val="000000"/>
                </a:solidFill>
                <a:effectLst/>
                <a:uLnTx/>
                <a:uFillTx/>
                <a:latin typeface="Californian FB"/>
              </a:rPr>
              <a:t>D camera</a:t>
            </a:r>
          </a:p>
        </p:txBody>
      </p:sp>
      <p:pic>
        <p:nvPicPr>
          <p:cNvPr id="14" name="Picture 8" descr="GitHub - isocpp/logos: C++ logos created for isocpp.org">
            <a:extLst>
              <a:ext uri="{FF2B5EF4-FFF2-40B4-BE49-F238E27FC236}">
                <a16:creationId xmlns:a16="http://schemas.microsoft.com/office/drawing/2014/main" id="{0F5E343B-64BC-29B2-3F87-FCBFE4E6A9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86236" y="296053"/>
            <a:ext cx="829083" cy="93199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A collage of a person's face&#10;&#10;Description automatically generated">
            <a:extLst>
              <a:ext uri="{FF2B5EF4-FFF2-40B4-BE49-F238E27FC236}">
                <a16:creationId xmlns:a16="http://schemas.microsoft.com/office/drawing/2014/main" id="{878D584F-1893-4BED-D566-D4AE39F7D80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32207" y="2215503"/>
            <a:ext cx="8671223" cy="2813435"/>
          </a:xfrm>
          <a:prstGeom prst="rect">
            <a:avLst/>
          </a:prstGeom>
        </p:spPr>
      </p:pic>
    </p:spTree>
    <p:extLst>
      <p:ext uri="{BB962C8B-B14F-4D97-AF65-F5344CB8AC3E}">
        <p14:creationId xmlns:p14="http://schemas.microsoft.com/office/powerpoint/2010/main" val="4273181774"/>
      </p:ext>
    </p:extLst>
  </p:cSld>
  <p:clrMapOvr>
    <a:masterClrMapping/>
  </p:clrMapOvr>
  <mc:AlternateContent xmlns:mc="http://schemas.openxmlformats.org/markup-compatibility/2006" xmlns:p14="http://schemas.microsoft.com/office/powerpoint/2010/main">
    <mc:Choice Requires="p14">
      <p:transition spd="slow" p14:dur="2000" advTm="85778"/>
    </mc:Choice>
    <mc:Fallback xmlns="">
      <p:transition spd="slow" advTm="85778"/>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6655304-837E-9682-2340-5148ABA32C78}"/>
              </a:ext>
            </a:extLst>
          </p:cNvPr>
          <p:cNvSpPr>
            <a:spLocks noGrp="1"/>
          </p:cNvSpPr>
          <p:nvPr>
            <p:ph type="title"/>
          </p:nvPr>
        </p:nvSpPr>
        <p:spPr>
          <a:xfrm>
            <a:off x="614890" y="944636"/>
            <a:ext cx="5302830" cy="742416"/>
          </a:xfrm>
        </p:spPr>
        <p:txBody>
          <a:bodyPr/>
          <a:lstStyle/>
          <a:p>
            <a:r>
              <a:rPr lang="en-GB" dirty="0"/>
              <a:t>Data Preprocessing</a:t>
            </a:r>
          </a:p>
        </p:txBody>
      </p:sp>
      <p:sp>
        <p:nvSpPr>
          <p:cNvPr id="7" name="Content Placeholder 6">
            <a:extLst>
              <a:ext uri="{FF2B5EF4-FFF2-40B4-BE49-F238E27FC236}">
                <a16:creationId xmlns:a16="http://schemas.microsoft.com/office/drawing/2014/main" id="{98C83BF6-0C64-6B4E-8A88-72F3F11E95D7}"/>
              </a:ext>
            </a:extLst>
          </p:cNvPr>
          <p:cNvSpPr>
            <a:spLocks noGrp="1"/>
          </p:cNvSpPr>
          <p:nvPr>
            <p:ph idx="1"/>
          </p:nvPr>
        </p:nvSpPr>
        <p:spPr>
          <a:xfrm>
            <a:off x="520000" y="2353936"/>
            <a:ext cx="10107743" cy="3910465"/>
          </a:xfrm>
        </p:spPr>
        <p:txBody>
          <a:bodyPr/>
          <a:lstStyle/>
          <a:p>
            <a:r>
              <a:rPr lang="en-GB" dirty="0"/>
              <a:t>Radar bursts received by the Soli undergo multiple </a:t>
            </a:r>
            <a:r>
              <a:rPr lang="en-GB" sz="1700" b="1" dirty="0"/>
              <a:t>FFTs</a:t>
            </a:r>
          </a:p>
          <a:p>
            <a:r>
              <a:rPr lang="en-GB" dirty="0"/>
              <a:t>Raw signals discretised into </a:t>
            </a:r>
            <a:r>
              <a:rPr lang="en-GB" sz="1700" b="1" dirty="0">
                <a:solidFill>
                  <a:srgbClr val="0067B4"/>
                </a:solidFill>
              </a:rPr>
              <a:t>Complex Range-Doppler (CRD) </a:t>
            </a:r>
            <a:r>
              <a:rPr lang="en-GB" dirty="0"/>
              <a:t>map</a:t>
            </a:r>
          </a:p>
          <a:p>
            <a:r>
              <a:rPr lang="en-GB" dirty="0"/>
              <a:t>Magnitudes of each complex value are taken to derive an </a:t>
            </a:r>
            <a:r>
              <a:rPr lang="en-GB" sz="1700" b="1" dirty="0">
                <a:solidFill>
                  <a:srgbClr val="BC7000"/>
                </a:solidFill>
              </a:rPr>
              <a:t>Absolute Range-Doppler (ARD) </a:t>
            </a:r>
            <a:r>
              <a:rPr lang="en-GB" dirty="0"/>
              <a:t>map</a:t>
            </a:r>
          </a:p>
          <a:p>
            <a:endParaRPr lang="en-GB" dirty="0"/>
          </a:p>
          <a:p>
            <a:pPr marL="0" indent="0">
              <a:buNone/>
            </a:pPr>
            <a:endParaRPr lang="en-GB" dirty="0"/>
          </a:p>
          <a:p>
            <a:pPr marL="0" indent="0">
              <a:buNone/>
            </a:pPr>
            <a:endParaRPr lang="en-GB" sz="2400" i="1" dirty="0"/>
          </a:p>
          <a:p>
            <a:r>
              <a:rPr lang="en-GB" sz="1700" b="1" dirty="0"/>
              <a:t>Data augmentations </a:t>
            </a:r>
            <a:r>
              <a:rPr lang="en-GB" dirty="0"/>
              <a:t>applied to both modalities through </a:t>
            </a:r>
            <a:r>
              <a:rPr lang="en-GB" i="1" dirty="0"/>
              <a:t>horizontal </a:t>
            </a:r>
            <a:r>
              <a:rPr lang="en-GB" dirty="0"/>
              <a:t>and</a:t>
            </a:r>
            <a:r>
              <a:rPr lang="en-GB" i="1" dirty="0"/>
              <a:t> vertical reflections</a:t>
            </a:r>
          </a:p>
          <a:p>
            <a:endParaRPr lang="en-GB" dirty="0"/>
          </a:p>
          <a:p>
            <a:endParaRPr lang="en-GB" dirty="0"/>
          </a:p>
        </p:txBody>
      </p:sp>
      <p:pic>
        <p:nvPicPr>
          <p:cNvPr id="6" name="Picture 5">
            <a:extLst>
              <a:ext uri="{FF2B5EF4-FFF2-40B4-BE49-F238E27FC236}">
                <a16:creationId xmlns:a16="http://schemas.microsoft.com/office/drawing/2014/main" id="{119A1F62-1BFF-34EE-F645-EC1B697D6E08}"/>
              </a:ext>
            </a:extLst>
          </p:cNvPr>
          <p:cNvPicPr>
            <a:picLocks noChangeAspect="1"/>
          </p:cNvPicPr>
          <p:nvPr/>
        </p:nvPicPr>
        <p:blipFill>
          <a:blip r:embed="rId3"/>
          <a:stretch>
            <a:fillRect/>
          </a:stretch>
        </p:blipFill>
        <p:spPr>
          <a:xfrm>
            <a:off x="3494218" y="4198896"/>
            <a:ext cx="4276356" cy="754651"/>
          </a:xfrm>
          <a:prstGeom prst="roundRect">
            <a:avLst>
              <a:gd name="adj" fmla="val 8933"/>
            </a:avLst>
          </a:prstGeom>
        </p:spPr>
      </p:pic>
      <p:pic>
        <p:nvPicPr>
          <p:cNvPr id="3" name="Picture 2" descr="A group of images of different colored squares&#10;&#10;Description automatically generated">
            <a:extLst>
              <a:ext uri="{FF2B5EF4-FFF2-40B4-BE49-F238E27FC236}">
                <a16:creationId xmlns:a16="http://schemas.microsoft.com/office/drawing/2014/main" id="{CA3A5BCD-29F2-58A8-B53C-357E68E560A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56994" y="277752"/>
            <a:ext cx="4329233" cy="2413688"/>
          </a:xfrm>
          <a:prstGeom prst="rect">
            <a:avLst/>
          </a:prstGeom>
        </p:spPr>
      </p:pic>
    </p:spTree>
    <p:extLst>
      <p:ext uri="{BB962C8B-B14F-4D97-AF65-F5344CB8AC3E}">
        <p14:creationId xmlns:p14="http://schemas.microsoft.com/office/powerpoint/2010/main" val="2179052455"/>
      </p:ext>
    </p:extLst>
  </p:cSld>
  <p:clrMapOvr>
    <a:masterClrMapping/>
  </p:clrMapOvr>
  <mc:AlternateContent xmlns:mc="http://schemas.openxmlformats.org/markup-compatibility/2006" xmlns:p14="http://schemas.microsoft.com/office/powerpoint/2010/main">
    <mc:Choice Requires="p14">
      <p:transition spd="slow" p14:dur="2000" advTm="85778"/>
    </mc:Choice>
    <mc:Fallback xmlns="">
      <p:transition spd="slow" advTm="85778"/>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6655304-837E-9682-2340-5148ABA32C78}"/>
              </a:ext>
            </a:extLst>
          </p:cNvPr>
          <p:cNvSpPr>
            <a:spLocks noGrp="1"/>
          </p:cNvSpPr>
          <p:nvPr>
            <p:ph type="title"/>
          </p:nvPr>
        </p:nvSpPr>
        <p:spPr>
          <a:xfrm>
            <a:off x="623517" y="260432"/>
            <a:ext cx="5130302" cy="757670"/>
          </a:xfrm>
        </p:spPr>
        <p:txBody>
          <a:bodyPr/>
          <a:lstStyle/>
          <a:p>
            <a:r>
              <a:rPr lang="en-GB" dirty="0"/>
              <a:t>Model Architecture</a:t>
            </a:r>
          </a:p>
        </p:txBody>
      </p:sp>
      <p:pic>
        <p:nvPicPr>
          <p:cNvPr id="8" name="Content Placeholder 7" descr="A diagram of a process&#10;&#10;Description automatically generated">
            <a:extLst>
              <a:ext uri="{FF2B5EF4-FFF2-40B4-BE49-F238E27FC236}">
                <a16:creationId xmlns:a16="http://schemas.microsoft.com/office/drawing/2014/main" id="{5031D553-4E5F-608F-EC84-365DD8B7656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15661" y="1384224"/>
            <a:ext cx="9476315" cy="3437942"/>
          </a:xfrm>
        </p:spPr>
      </p:pic>
      <p:pic>
        <p:nvPicPr>
          <p:cNvPr id="2" name="Picture 4" descr="Python - Wikiversity">
            <a:extLst>
              <a:ext uri="{FF2B5EF4-FFF2-40B4-BE49-F238E27FC236}">
                <a16:creationId xmlns:a16="http://schemas.microsoft.com/office/drawing/2014/main" id="{53DC8190-72C8-9EEE-3102-BBE4EAC6A8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76847" y="137125"/>
            <a:ext cx="941176" cy="94117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250F517B-126C-31C5-4D53-CFEA711231DA}"/>
              </a:ext>
            </a:extLst>
          </p:cNvPr>
          <p:cNvPicPr>
            <a:picLocks noChangeAspect="1"/>
          </p:cNvPicPr>
          <p:nvPr/>
        </p:nvPicPr>
        <p:blipFill rotWithShape="1">
          <a:blip r:embed="rId5"/>
          <a:srcRect l="2411" t="20484" r="3505" b="14484"/>
          <a:stretch/>
        </p:blipFill>
        <p:spPr>
          <a:xfrm>
            <a:off x="7812771" y="344883"/>
            <a:ext cx="2133580" cy="588769"/>
          </a:xfrm>
          <a:prstGeom prst="rect">
            <a:avLst/>
          </a:prstGeom>
        </p:spPr>
      </p:pic>
      <p:pic>
        <p:nvPicPr>
          <p:cNvPr id="4" name="Picture 2" descr="NumPy logo refresh · Issue #37 · numpy/numpy.org · GitHub">
            <a:extLst>
              <a:ext uri="{FF2B5EF4-FFF2-40B4-BE49-F238E27FC236}">
                <a16:creationId xmlns:a16="http://schemas.microsoft.com/office/drawing/2014/main" id="{1E2C740C-976C-0721-62AA-26C25A06B67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106595" y="0"/>
            <a:ext cx="1197941" cy="119794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9E1912C5-F3AC-4113-28AC-DAA5E68C5BD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946" y="5309114"/>
            <a:ext cx="11293230" cy="1376362"/>
          </a:xfrm>
          <a:prstGeom prst="rect">
            <a:avLst/>
          </a:prstGeom>
        </p:spPr>
      </p:pic>
    </p:spTree>
    <p:extLst>
      <p:ext uri="{BB962C8B-B14F-4D97-AF65-F5344CB8AC3E}">
        <p14:creationId xmlns:p14="http://schemas.microsoft.com/office/powerpoint/2010/main" val="2904075342"/>
      </p:ext>
    </p:extLst>
  </p:cSld>
  <p:clrMapOvr>
    <a:masterClrMapping/>
  </p:clrMapOvr>
  <mc:AlternateContent xmlns:mc="http://schemas.openxmlformats.org/markup-compatibility/2006" xmlns:p14="http://schemas.microsoft.com/office/powerpoint/2010/main">
    <mc:Choice Requires="p14">
      <p:transition spd="slow" p14:dur="2000" advTm="85778"/>
    </mc:Choice>
    <mc:Fallback xmlns="">
      <p:transition spd="slow" advTm="85778"/>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Independent Research – VFR Consultants">
            <a:extLst>
              <a:ext uri="{FF2B5EF4-FFF2-40B4-BE49-F238E27FC236}">
                <a16:creationId xmlns:a16="http://schemas.microsoft.com/office/drawing/2014/main" id="{9F2B8A52-3FC4-E020-DA8D-1A8B34F2D875}"/>
              </a:ext>
            </a:extLst>
          </p:cNvPr>
          <p:cNvPicPr>
            <a:picLocks noChangeAspect="1" noChangeArrowheads="1"/>
          </p:cNvPicPr>
          <p:nvPr/>
        </p:nvPicPr>
        <p:blipFill rotWithShape="1">
          <a:blip r:embed="rId3">
            <a:alphaModFix amt="35000"/>
            <a:extLst>
              <a:ext uri="{28A0092B-C50C-407E-A947-70E740481C1C}">
                <a14:useLocalDpi xmlns:a14="http://schemas.microsoft.com/office/drawing/2010/main" val="0"/>
              </a:ext>
            </a:extLst>
          </a:blip>
          <a:srcRect t="7645" r="1" b="11728"/>
          <a:stretch/>
        </p:blipFill>
        <p:spPr bwMode="auto">
          <a:xfrm>
            <a:off x="20" y="-2"/>
            <a:ext cx="11283331"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B6A3165-2693-5234-063E-29603A2F4816}"/>
              </a:ext>
            </a:extLst>
          </p:cNvPr>
          <p:cNvSpPr>
            <a:spLocks noGrp="1"/>
          </p:cNvSpPr>
          <p:nvPr>
            <p:ph type="title"/>
          </p:nvPr>
        </p:nvSpPr>
        <p:spPr>
          <a:xfrm>
            <a:off x="2958861" y="3295287"/>
            <a:ext cx="5555412" cy="829697"/>
          </a:xfrm>
        </p:spPr>
        <p:txBody>
          <a:bodyPr vert="horz" lIns="91440" tIns="45720" rIns="91440" bIns="45720" rtlCol="0" anchor="b">
            <a:noAutofit/>
          </a:bodyPr>
          <a:lstStyle/>
          <a:p>
            <a:pPr>
              <a:lnSpc>
                <a:spcPct val="85000"/>
              </a:lnSpc>
            </a:pPr>
            <a:r>
              <a:rPr lang="en-US" sz="6000" dirty="0"/>
              <a:t>EVALUATION</a:t>
            </a:r>
          </a:p>
        </p:txBody>
      </p:sp>
    </p:spTree>
    <p:extLst>
      <p:ext uri="{BB962C8B-B14F-4D97-AF65-F5344CB8AC3E}">
        <p14:creationId xmlns:p14="http://schemas.microsoft.com/office/powerpoint/2010/main" val="9441625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569"/>
    </mc:Choice>
    <mc:Fallback xmlns="">
      <p:transition spd="slow" advTm="569"/>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6655304-837E-9682-2340-5148ABA32C78}"/>
              </a:ext>
            </a:extLst>
          </p:cNvPr>
          <p:cNvSpPr>
            <a:spLocks noGrp="1"/>
          </p:cNvSpPr>
          <p:nvPr>
            <p:ph type="title"/>
          </p:nvPr>
        </p:nvSpPr>
        <p:spPr>
          <a:xfrm>
            <a:off x="574275" y="375763"/>
            <a:ext cx="8595360" cy="729297"/>
          </a:xfrm>
        </p:spPr>
        <p:txBody>
          <a:bodyPr>
            <a:normAutofit/>
          </a:bodyPr>
          <a:lstStyle/>
          <a:p>
            <a:r>
              <a:rPr lang="en-GB" dirty="0"/>
              <a:t>Zero-shot Classification Accuracy</a:t>
            </a:r>
          </a:p>
        </p:txBody>
      </p:sp>
      <p:sp>
        <p:nvSpPr>
          <p:cNvPr id="7" name="Content Placeholder 6">
            <a:extLst>
              <a:ext uri="{FF2B5EF4-FFF2-40B4-BE49-F238E27FC236}">
                <a16:creationId xmlns:a16="http://schemas.microsoft.com/office/drawing/2014/main" id="{98C83BF6-0C64-6B4E-8A88-72F3F11E95D7}"/>
              </a:ext>
            </a:extLst>
          </p:cNvPr>
          <p:cNvSpPr>
            <a:spLocks noGrp="1"/>
          </p:cNvSpPr>
          <p:nvPr>
            <p:ph idx="1"/>
          </p:nvPr>
        </p:nvSpPr>
        <p:spPr>
          <a:xfrm>
            <a:off x="574275" y="1767537"/>
            <a:ext cx="5256456" cy="3985403"/>
          </a:xfrm>
        </p:spPr>
        <p:txBody>
          <a:bodyPr/>
          <a:lstStyle/>
          <a:p>
            <a:r>
              <a:rPr lang="en-GB" dirty="0"/>
              <a:t>Models assessed through zero-shot classification task against 8 reference embeddings (4 unseen subjects)</a:t>
            </a:r>
          </a:p>
          <a:p>
            <a:r>
              <a:rPr lang="en-GB" dirty="0"/>
              <a:t>Best and worst performers highlighted in </a:t>
            </a:r>
            <a:r>
              <a:rPr lang="en-GB" i="1" dirty="0">
                <a:solidFill>
                  <a:srgbClr val="009900"/>
                </a:solidFill>
              </a:rPr>
              <a:t>green</a:t>
            </a:r>
            <a:r>
              <a:rPr lang="en-GB" dirty="0"/>
              <a:t> and </a:t>
            </a:r>
            <a:r>
              <a:rPr lang="en-GB" i="1" dirty="0">
                <a:solidFill>
                  <a:srgbClr val="FF0000"/>
                </a:solidFill>
              </a:rPr>
              <a:t>red</a:t>
            </a:r>
          </a:p>
          <a:p>
            <a:r>
              <a:rPr lang="en-GB" sz="1700" b="1" dirty="0"/>
              <a:t>Concatenation</a:t>
            </a:r>
            <a:r>
              <a:rPr lang="en-GB" sz="1700" dirty="0"/>
              <a:t> </a:t>
            </a:r>
            <a:r>
              <a:rPr lang="en-GB" dirty="0"/>
              <a:t>emerges as best performer in </a:t>
            </a:r>
            <a:r>
              <a:rPr lang="en-GB" i="1" dirty="0"/>
              <a:t>liveness detection</a:t>
            </a:r>
          </a:p>
          <a:p>
            <a:r>
              <a:rPr lang="en-GB" sz="1700" b="1" dirty="0"/>
              <a:t>Pairwise Dot Flatten</a:t>
            </a:r>
            <a:r>
              <a:rPr lang="en-GB" sz="1700" dirty="0"/>
              <a:t> </a:t>
            </a:r>
            <a:r>
              <a:rPr lang="en-GB" dirty="0"/>
              <a:t>best at </a:t>
            </a:r>
            <a:r>
              <a:rPr lang="en-GB" i="1" dirty="0"/>
              <a:t>identity recognition</a:t>
            </a:r>
          </a:p>
          <a:p>
            <a:r>
              <a:rPr lang="en-GB" dirty="0"/>
              <a:t>Averaged metrics favour </a:t>
            </a:r>
            <a:r>
              <a:rPr lang="en-GB" sz="1700" b="1" dirty="0"/>
              <a:t>Hadamard Product</a:t>
            </a:r>
            <a:r>
              <a:rPr lang="en-GB" dirty="0"/>
              <a:t> strategy</a:t>
            </a:r>
          </a:p>
        </p:txBody>
      </p:sp>
      <p:pic>
        <p:nvPicPr>
          <p:cNvPr id="3" name="Picture 2">
            <a:extLst>
              <a:ext uri="{FF2B5EF4-FFF2-40B4-BE49-F238E27FC236}">
                <a16:creationId xmlns:a16="http://schemas.microsoft.com/office/drawing/2014/main" id="{9D9DA7E7-A3A6-6464-70C6-7B4FF06959BE}"/>
              </a:ext>
            </a:extLst>
          </p:cNvPr>
          <p:cNvPicPr>
            <a:picLocks noChangeAspect="1"/>
          </p:cNvPicPr>
          <p:nvPr/>
        </p:nvPicPr>
        <p:blipFill>
          <a:blip r:embed="rId3"/>
          <a:stretch>
            <a:fillRect/>
          </a:stretch>
        </p:blipFill>
        <p:spPr>
          <a:xfrm>
            <a:off x="5978099" y="1419225"/>
            <a:ext cx="5299589" cy="2257846"/>
          </a:xfrm>
          <a:prstGeom prst="rect">
            <a:avLst/>
          </a:prstGeom>
        </p:spPr>
      </p:pic>
      <p:pic>
        <p:nvPicPr>
          <p:cNvPr id="4" name="Picture 3">
            <a:extLst>
              <a:ext uri="{FF2B5EF4-FFF2-40B4-BE49-F238E27FC236}">
                <a16:creationId xmlns:a16="http://schemas.microsoft.com/office/drawing/2014/main" id="{D118D489-DFEB-DB51-813D-27AA50C3119A}"/>
              </a:ext>
            </a:extLst>
          </p:cNvPr>
          <p:cNvPicPr>
            <a:picLocks noChangeAspect="1"/>
          </p:cNvPicPr>
          <p:nvPr/>
        </p:nvPicPr>
        <p:blipFill>
          <a:blip r:embed="rId4"/>
          <a:stretch>
            <a:fillRect/>
          </a:stretch>
        </p:blipFill>
        <p:spPr>
          <a:xfrm>
            <a:off x="5978099" y="4341315"/>
            <a:ext cx="5256456" cy="2051616"/>
          </a:xfrm>
          <a:prstGeom prst="rect">
            <a:avLst/>
          </a:prstGeom>
        </p:spPr>
      </p:pic>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36F7CAA5-75DB-37DF-2928-E2D53EDE1664}"/>
                  </a:ext>
                </a:extLst>
              </p:cNvPr>
              <p:cNvSpPr txBox="1"/>
              <p:nvPr/>
            </p:nvSpPr>
            <p:spPr>
              <a:xfrm>
                <a:off x="5983613" y="3683886"/>
                <a:ext cx="5294076" cy="369332"/>
              </a:xfrm>
              <a:prstGeom prst="rect">
                <a:avLst/>
              </a:prstGeom>
              <a:noFill/>
            </p:spPr>
            <p:txBody>
              <a:bodyPr wrap="square" rtlCol="0">
                <a:spAutoFit/>
              </a:bodyPr>
              <a:lstStyle/>
              <a:p>
                <a:r>
                  <a:rPr lang="en-GB" sz="900" b="1" dirty="0"/>
                  <a:t>Table 1: </a:t>
                </a:r>
                <a:r>
                  <a:rPr lang="en-GB" sz="900" i="1" dirty="0"/>
                  <a:t>Subject and liveness accuracies and </a:t>
                </a:r>
                <a14:m>
                  <m:oMath xmlns:m="http://schemas.openxmlformats.org/officeDocument/2006/math">
                    <m:sSub>
                      <m:sSubPr>
                        <m:ctrlPr>
                          <a:rPr lang="en-GB" sz="900" b="0" i="1" smtClean="0">
                            <a:latin typeface="Cambria Math" panose="02040503050406030204" pitchFamily="18" charset="0"/>
                          </a:rPr>
                        </m:ctrlPr>
                      </m:sSubPr>
                      <m:e>
                        <m:r>
                          <a:rPr lang="en-GB" sz="900" b="0" i="1" smtClean="0">
                            <a:latin typeface="Cambria Math" panose="02040503050406030204" pitchFamily="18" charset="0"/>
                          </a:rPr>
                          <m:t>𝐹</m:t>
                        </m:r>
                      </m:e>
                      <m:sub>
                        <m:r>
                          <a:rPr lang="en-GB" sz="900" b="0" i="1" smtClean="0">
                            <a:latin typeface="Cambria Math" panose="02040503050406030204" pitchFamily="18" charset="0"/>
                          </a:rPr>
                          <m:t>0.5</m:t>
                        </m:r>
                      </m:sub>
                    </m:sSub>
                  </m:oMath>
                </a14:m>
                <a:r>
                  <a:rPr lang="en-GB" sz="900" i="1" dirty="0"/>
                  <a:t> measures for all seven fusion strategies along with the individual modalities</a:t>
                </a:r>
              </a:p>
            </p:txBody>
          </p:sp>
        </mc:Choice>
        <mc:Fallback>
          <p:sp>
            <p:nvSpPr>
              <p:cNvPr id="2" name="TextBox 1">
                <a:extLst>
                  <a:ext uri="{FF2B5EF4-FFF2-40B4-BE49-F238E27FC236}">
                    <a16:creationId xmlns:a16="http://schemas.microsoft.com/office/drawing/2014/main" id="{36F7CAA5-75DB-37DF-2928-E2D53EDE1664}"/>
                  </a:ext>
                </a:extLst>
              </p:cNvPr>
              <p:cNvSpPr txBox="1">
                <a:spLocks noRot="1" noChangeAspect="1" noMove="1" noResize="1" noEditPoints="1" noAdjustHandles="1" noChangeArrowheads="1" noChangeShapeType="1" noTextEdit="1"/>
              </p:cNvSpPr>
              <p:nvPr/>
            </p:nvSpPr>
            <p:spPr>
              <a:xfrm>
                <a:off x="5983613" y="3683886"/>
                <a:ext cx="5294076" cy="369332"/>
              </a:xfrm>
              <a:prstGeom prst="rect">
                <a:avLst/>
              </a:prstGeom>
              <a:blipFill>
                <a:blip r:embed="rId5"/>
                <a:stretch>
                  <a:fillRect b="-6557"/>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3271AB74-55B9-8303-9F69-81825823D0BF}"/>
                  </a:ext>
                </a:extLst>
              </p:cNvPr>
              <p:cNvSpPr txBox="1"/>
              <p:nvPr/>
            </p:nvSpPr>
            <p:spPr>
              <a:xfrm>
                <a:off x="5978099" y="6391147"/>
                <a:ext cx="5256456" cy="369332"/>
              </a:xfrm>
              <a:prstGeom prst="rect">
                <a:avLst/>
              </a:prstGeom>
              <a:noFill/>
            </p:spPr>
            <p:txBody>
              <a:bodyPr wrap="square" rtlCol="0">
                <a:spAutoFit/>
              </a:bodyPr>
              <a:lstStyle/>
              <a:p>
                <a:r>
                  <a:rPr lang="en-GB" sz="900" b="1" dirty="0"/>
                  <a:t>Table 2: </a:t>
                </a:r>
                <a:r>
                  <a:rPr lang="en-GB" sz="900" i="1" dirty="0"/>
                  <a:t>Averaged accuracies and </a:t>
                </a:r>
                <a14:m>
                  <m:oMath xmlns:m="http://schemas.openxmlformats.org/officeDocument/2006/math">
                    <m:sSub>
                      <m:sSubPr>
                        <m:ctrlPr>
                          <a:rPr lang="en-GB" sz="900" b="0" i="1" smtClean="0">
                            <a:latin typeface="Cambria Math" panose="02040503050406030204" pitchFamily="18" charset="0"/>
                          </a:rPr>
                        </m:ctrlPr>
                      </m:sSubPr>
                      <m:e>
                        <m:r>
                          <a:rPr lang="en-GB" sz="900" b="0" i="1" smtClean="0">
                            <a:latin typeface="Cambria Math" panose="02040503050406030204" pitchFamily="18" charset="0"/>
                          </a:rPr>
                          <m:t>𝐹</m:t>
                        </m:r>
                      </m:e>
                      <m:sub>
                        <m:r>
                          <a:rPr lang="en-GB" sz="900" b="0" i="1" smtClean="0">
                            <a:latin typeface="Cambria Math" panose="02040503050406030204" pitchFamily="18" charset="0"/>
                          </a:rPr>
                          <m:t>0.5</m:t>
                        </m:r>
                      </m:sub>
                    </m:sSub>
                  </m:oMath>
                </a14:m>
                <a:r>
                  <a:rPr lang="en-GB" sz="900" i="1" dirty="0"/>
                  <a:t> scores for all models with equal weighting applied to both prediction types.</a:t>
                </a:r>
              </a:p>
            </p:txBody>
          </p:sp>
        </mc:Choice>
        <mc:Fallback>
          <p:sp>
            <p:nvSpPr>
              <p:cNvPr id="6" name="TextBox 5">
                <a:extLst>
                  <a:ext uri="{FF2B5EF4-FFF2-40B4-BE49-F238E27FC236}">
                    <a16:creationId xmlns:a16="http://schemas.microsoft.com/office/drawing/2014/main" id="{3271AB74-55B9-8303-9F69-81825823D0BF}"/>
                  </a:ext>
                </a:extLst>
              </p:cNvPr>
              <p:cNvSpPr txBox="1">
                <a:spLocks noRot="1" noChangeAspect="1" noMove="1" noResize="1" noEditPoints="1" noAdjustHandles="1" noChangeArrowheads="1" noChangeShapeType="1" noTextEdit="1"/>
              </p:cNvSpPr>
              <p:nvPr/>
            </p:nvSpPr>
            <p:spPr>
              <a:xfrm>
                <a:off x="5978099" y="6391147"/>
                <a:ext cx="5256456" cy="369332"/>
              </a:xfrm>
              <a:prstGeom prst="rect">
                <a:avLst/>
              </a:prstGeom>
              <a:blipFill>
                <a:blip r:embed="rId6"/>
                <a:stretch>
                  <a:fillRect b="-6557"/>
                </a:stretch>
              </a:blipFill>
            </p:spPr>
            <p:txBody>
              <a:bodyPr/>
              <a:lstStyle/>
              <a:p>
                <a:r>
                  <a:rPr lang="en-GB">
                    <a:noFill/>
                  </a:rPr>
                  <a:t> </a:t>
                </a:r>
              </a:p>
            </p:txBody>
          </p:sp>
        </mc:Fallback>
      </mc:AlternateContent>
      <p:sp>
        <p:nvSpPr>
          <p:cNvPr id="8" name="Rectangle 7">
            <a:extLst>
              <a:ext uri="{FF2B5EF4-FFF2-40B4-BE49-F238E27FC236}">
                <a16:creationId xmlns:a16="http://schemas.microsoft.com/office/drawing/2014/main" id="{3C81173E-4822-E3FF-C77F-4C3DC9CFBEC9}"/>
              </a:ext>
            </a:extLst>
          </p:cNvPr>
          <p:cNvSpPr/>
          <p:nvPr/>
        </p:nvSpPr>
        <p:spPr>
          <a:xfrm>
            <a:off x="6003131" y="5010914"/>
            <a:ext cx="5203032" cy="180975"/>
          </a:xfrm>
          <a:prstGeom prst="rect">
            <a:avLst/>
          </a:prstGeom>
          <a:noFill/>
          <a:ln w="28575">
            <a:solidFill>
              <a:srgbClr val="0099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25624B32-5CE9-54E9-3765-239C8321DFB2}"/>
              </a:ext>
            </a:extLst>
          </p:cNvPr>
          <p:cNvSpPr/>
          <p:nvPr/>
        </p:nvSpPr>
        <p:spPr>
          <a:xfrm>
            <a:off x="6003131" y="4657918"/>
            <a:ext cx="5203032" cy="180975"/>
          </a:xfrm>
          <a:prstGeom prst="rect">
            <a:avLst/>
          </a:prstGeom>
          <a:noFill/>
          <a:ln w="28575">
            <a:solidFill>
              <a:srgbClr val="0099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77213BA7-C49B-166A-99CF-25203C5915AA}"/>
              </a:ext>
            </a:extLst>
          </p:cNvPr>
          <p:cNvSpPr/>
          <p:nvPr/>
        </p:nvSpPr>
        <p:spPr>
          <a:xfrm>
            <a:off x="6003131" y="5710210"/>
            <a:ext cx="5203032" cy="180975"/>
          </a:xfrm>
          <a:prstGeom prst="rect">
            <a:avLst/>
          </a:prstGeom>
          <a:noFill/>
          <a:ln w="28575">
            <a:solidFill>
              <a:srgbClr val="0099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875960199"/>
      </p:ext>
    </p:extLst>
  </p:cSld>
  <p:clrMapOvr>
    <a:masterClrMapping/>
  </p:clrMapOvr>
  <mc:AlternateContent xmlns:mc="http://schemas.openxmlformats.org/markup-compatibility/2006" xmlns:p14="http://schemas.microsoft.com/office/powerpoint/2010/main">
    <mc:Choice Requires="p14">
      <p:transition spd="slow" p14:dur="2000" advTm="85778"/>
    </mc:Choice>
    <mc:Fallback xmlns="">
      <p:transition spd="slow" advTm="8577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6655304-837E-9682-2340-5148ABA32C78}"/>
              </a:ext>
            </a:extLst>
          </p:cNvPr>
          <p:cNvSpPr>
            <a:spLocks noGrp="1"/>
          </p:cNvSpPr>
          <p:nvPr>
            <p:ph type="title"/>
          </p:nvPr>
        </p:nvSpPr>
        <p:spPr>
          <a:xfrm>
            <a:off x="368717" y="760734"/>
            <a:ext cx="7297928" cy="751522"/>
          </a:xfrm>
        </p:spPr>
        <p:txBody>
          <a:bodyPr/>
          <a:lstStyle/>
          <a:p>
            <a:r>
              <a:rPr lang="en-GB" dirty="0" err="1"/>
              <a:t>OvR</a:t>
            </a:r>
            <a:r>
              <a:rPr lang="en-GB" dirty="0"/>
              <a:t> ROC Curves and AUC</a:t>
            </a:r>
          </a:p>
        </p:txBody>
      </p:sp>
      <p:pic>
        <p:nvPicPr>
          <p:cNvPr id="13" name="Picture 12">
            <a:extLst>
              <a:ext uri="{FF2B5EF4-FFF2-40B4-BE49-F238E27FC236}">
                <a16:creationId xmlns:a16="http://schemas.microsoft.com/office/drawing/2014/main" id="{F27317D8-A3A7-90C9-B0AE-9D1E338AB149}"/>
              </a:ext>
            </a:extLst>
          </p:cNvPr>
          <p:cNvPicPr>
            <a:picLocks noChangeAspect="1"/>
          </p:cNvPicPr>
          <p:nvPr/>
        </p:nvPicPr>
        <p:blipFill>
          <a:blip r:embed="rId3"/>
          <a:stretch>
            <a:fillRect/>
          </a:stretch>
        </p:blipFill>
        <p:spPr>
          <a:xfrm>
            <a:off x="211630" y="2531741"/>
            <a:ext cx="10976773" cy="3460750"/>
          </a:xfrm>
          <a:prstGeom prst="rect">
            <a:avLst/>
          </a:prstGeom>
        </p:spPr>
      </p:pic>
      <p:pic>
        <p:nvPicPr>
          <p:cNvPr id="15" name="Picture 14">
            <a:extLst>
              <a:ext uri="{FF2B5EF4-FFF2-40B4-BE49-F238E27FC236}">
                <a16:creationId xmlns:a16="http://schemas.microsoft.com/office/drawing/2014/main" id="{3CEA003B-C27C-070E-D218-CE2EF8818C6B}"/>
              </a:ext>
            </a:extLst>
          </p:cNvPr>
          <p:cNvPicPr>
            <a:picLocks noChangeAspect="1"/>
          </p:cNvPicPr>
          <p:nvPr/>
        </p:nvPicPr>
        <p:blipFill rotWithShape="1">
          <a:blip r:embed="rId4"/>
          <a:srcRect r="916"/>
          <a:stretch/>
        </p:blipFill>
        <p:spPr>
          <a:xfrm>
            <a:off x="8083117" y="255909"/>
            <a:ext cx="3176227" cy="1977514"/>
          </a:xfrm>
          <a:prstGeom prst="rect">
            <a:avLst/>
          </a:prstGeom>
        </p:spPr>
      </p:pic>
    </p:spTree>
    <p:extLst>
      <p:ext uri="{BB962C8B-B14F-4D97-AF65-F5344CB8AC3E}">
        <p14:creationId xmlns:p14="http://schemas.microsoft.com/office/powerpoint/2010/main" val="3441548065"/>
      </p:ext>
    </p:extLst>
  </p:cSld>
  <p:clrMapOvr>
    <a:masterClrMapping/>
  </p:clrMapOvr>
  <mc:AlternateContent xmlns:mc="http://schemas.openxmlformats.org/markup-compatibility/2006" xmlns:p14="http://schemas.microsoft.com/office/powerpoint/2010/main">
    <mc:Choice Requires="p14">
      <p:transition spd="slow" p14:dur="2000" advTm="85778"/>
    </mc:Choice>
    <mc:Fallback xmlns="">
      <p:transition spd="slow" advTm="85778"/>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itle 4">
                <a:extLst>
                  <a:ext uri="{FF2B5EF4-FFF2-40B4-BE49-F238E27FC236}">
                    <a16:creationId xmlns:a16="http://schemas.microsoft.com/office/drawing/2014/main" id="{E6655304-837E-9682-2340-5148ABA32C78}"/>
                  </a:ext>
                </a:extLst>
              </p:cNvPr>
              <p:cNvSpPr>
                <a:spLocks noGrp="1"/>
              </p:cNvSpPr>
              <p:nvPr>
                <p:ph type="title"/>
              </p:nvPr>
            </p:nvSpPr>
            <p:spPr>
              <a:xfrm>
                <a:off x="557022" y="446262"/>
                <a:ext cx="5538978" cy="805497"/>
              </a:xfrm>
            </p:spPr>
            <p:txBody>
              <a:bodyPr/>
              <a:lstStyle/>
              <a:p>
                <a14:m>
                  <m:oMath xmlns:m="http://schemas.openxmlformats.org/officeDocument/2006/math">
                    <m:r>
                      <a:rPr lang="en-GB" b="0" i="1" smtClean="0">
                        <a:latin typeface="Cambria Math" panose="02040503050406030204" pitchFamily="18" charset="0"/>
                        <a:ea typeface="Cambria Math" panose="02040503050406030204" pitchFamily="18" charset="0"/>
                      </a:rPr>
                      <m:t>𝑡</m:t>
                    </m:r>
                  </m:oMath>
                </a14:m>
                <a:r>
                  <a:rPr lang="en-GB" dirty="0"/>
                  <a:t>-SNE Visualisations</a:t>
                </a:r>
              </a:p>
            </p:txBody>
          </p:sp>
        </mc:Choice>
        <mc:Fallback xmlns="">
          <p:sp>
            <p:nvSpPr>
              <p:cNvPr id="5" name="Title 4">
                <a:extLst>
                  <a:ext uri="{FF2B5EF4-FFF2-40B4-BE49-F238E27FC236}">
                    <a16:creationId xmlns:a16="http://schemas.microsoft.com/office/drawing/2014/main" id="{E6655304-837E-9682-2340-5148ABA32C78}"/>
                  </a:ext>
                </a:extLst>
              </p:cNvPr>
              <p:cNvSpPr>
                <a:spLocks noGrp="1" noRot="1" noChangeAspect="1" noMove="1" noResize="1" noEditPoints="1" noAdjustHandles="1" noChangeArrowheads="1" noChangeShapeType="1" noTextEdit="1"/>
              </p:cNvSpPr>
              <p:nvPr>
                <p:ph type="title"/>
              </p:nvPr>
            </p:nvSpPr>
            <p:spPr>
              <a:xfrm>
                <a:off x="557022" y="446262"/>
                <a:ext cx="5538978" cy="805497"/>
              </a:xfrm>
              <a:blipFill>
                <a:blip r:embed="rId3"/>
                <a:stretch>
                  <a:fillRect l="-330" t="-9848" r="-4400" b="-36364"/>
                </a:stretch>
              </a:blipFill>
            </p:spPr>
            <p:txBody>
              <a:bodyPr/>
              <a:lstStyle/>
              <a:p>
                <a:r>
                  <a:rPr lang="en-GB">
                    <a:noFill/>
                  </a:rPr>
                  <a:t> </a:t>
                </a:r>
              </a:p>
            </p:txBody>
          </p:sp>
        </mc:Fallback>
      </mc:AlternateContent>
      <p:pic>
        <p:nvPicPr>
          <p:cNvPr id="3" name="Picture 2">
            <a:extLst>
              <a:ext uri="{FF2B5EF4-FFF2-40B4-BE49-F238E27FC236}">
                <a16:creationId xmlns:a16="http://schemas.microsoft.com/office/drawing/2014/main" id="{A0C526F7-FB1A-4A15-FEA0-4758753A73BE}"/>
              </a:ext>
            </a:extLst>
          </p:cNvPr>
          <p:cNvPicPr>
            <a:picLocks noChangeAspect="1"/>
          </p:cNvPicPr>
          <p:nvPr/>
        </p:nvPicPr>
        <p:blipFill>
          <a:blip r:embed="rId4"/>
          <a:stretch>
            <a:fillRect/>
          </a:stretch>
        </p:blipFill>
        <p:spPr>
          <a:xfrm>
            <a:off x="192243" y="2106583"/>
            <a:ext cx="10909953" cy="3552346"/>
          </a:xfrm>
          <a:prstGeom prst="rect">
            <a:avLst/>
          </a:prstGeom>
        </p:spPr>
      </p:pic>
    </p:spTree>
    <p:extLst>
      <p:ext uri="{BB962C8B-B14F-4D97-AF65-F5344CB8AC3E}">
        <p14:creationId xmlns:p14="http://schemas.microsoft.com/office/powerpoint/2010/main" val="409849523"/>
      </p:ext>
    </p:extLst>
  </p:cSld>
  <p:clrMapOvr>
    <a:masterClrMapping/>
  </p:clrMapOvr>
  <mc:AlternateContent xmlns:mc="http://schemas.openxmlformats.org/markup-compatibility/2006" xmlns:p14="http://schemas.microsoft.com/office/powerpoint/2010/main">
    <mc:Choice Requires="p14">
      <p:transition spd="slow" p14:dur="2000" advTm="85778"/>
    </mc:Choice>
    <mc:Fallback xmlns="">
      <p:transition spd="slow" advTm="85778"/>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AnalogousFromDarkSeed_2SEEDS">
      <a:dk1>
        <a:srgbClr val="000000"/>
      </a:dk1>
      <a:lt1>
        <a:srgbClr val="FFFFFF"/>
      </a:lt1>
      <a:dk2>
        <a:srgbClr val="393620"/>
      </a:dk2>
      <a:lt2>
        <a:srgbClr val="E2E3E8"/>
      </a:lt2>
      <a:accent1>
        <a:srgbClr val="AE9F3A"/>
      </a:accent1>
      <a:accent2>
        <a:srgbClr val="C3834D"/>
      </a:accent2>
      <a:accent3>
        <a:srgbClr val="8DAC43"/>
      </a:accent3>
      <a:accent4>
        <a:srgbClr val="3BB16E"/>
      </a:accent4>
      <a:accent5>
        <a:srgbClr val="45B0A0"/>
      </a:accent5>
      <a:accent6>
        <a:srgbClr val="3B92B1"/>
      </a:accent6>
      <a:hlink>
        <a:srgbClr val="309054"/>
      </a:hlink>
      <a:folHlink>
        <a:srgbClr val="7F7F7F"/>
      </a:folHlink>
    </a:clrScheme>
    <a:fontScheme name="Slate">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ppt/theme/theme2.xml><?xml version="1.0" encoding="utf-8"?>
<a:theme xmlns:a="http://schemas.openxmlformats.org/drawingml/2006/main" name="View">
  <a:themeElements>
    <a:clrScheme name="Custom 14">
      <a:dk1>
        <a:srgbClr val="000000"/>
      </a:dk1>
      <a:lt1>
        <a:sysClr val="window" lastClr="FFFFFF"/>
      </a:lt1>
      <a:dk2>
        <a:srgbClr val="343434"/>
      </a:dk2>
      <a:lt2>
        <a:srgbClr val="951F1F"/>
      </a:lt2>
      <a:accent1>
        <a:srgbClr val="951F1F"/>
      </a:accent1>
      <a:accent2>
        <a:srgbClr val="951F1F"/>
      </a:accent2>
      <a:accent3>
        <a:srgbClr val="951F1F"/>
      </a:accent3>
      <a:accent4>
        <a:srgbClr val="B19C7D"/>
      </a:accent4>
      <a:accent5>
        <a:srgbClr val="7F5F52"/>
      </a:accent5>
      <a:accent6>
        <a:srgbClr val="B27D49"/>
      </a:accent6>
      <a:hlink>
        <a:srgbClr val="0070C0"/>
      </a:hlink>
      <a:folHlink>
        <a:srgbClr val="B26B02"/>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480</TotalTime>
  <Words>873</Words>
  <Application>Microsoft Office PowerPoint</Application>
  <PresentationFormat>Widescreen</PresentationFormat>
  <Paragraphs>100</Paragraphs>
  <Slides>14</Slides>
  <Notes>13</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14</vt:i4>
      </vt:variant>
    </vt:vector>
  </HeadingPairs>
  <TitlesOfParts>
    <vt:vector size="25" baseType="lpstr">
      <vt:lpstr>Aptos</vt:lpstr>
      <vt:lpstr>Arial</vt:lpstr>
      <vt:lpstr>Calibri</vt:lpstr>
      <vt:lpstr>Californian FB</vt:lpstr>
      <vt:lpstr>Calisto MT</vt:lpstr>
      <vt:lpstr>Cambria Math</vt:lpstr>
      <vt:lpstr>Century Schoolbook</vt:lpstr>
      <vt:lpstr>Century Schoolbook (Headings)</vt:lpstr>
      <vt:lpstr>Wingdings 2</vt:lpstr>
      <vt:lpstr>SlateVTI</vt:lpstr>
      <vt:lpstr>View</vt:lpstr>
      <vt:lpstr>mmFace: 3D Face Recognition using RGB and Millimetre Wave Radar</vt:lpstr>
      <vt:lpstr>Motivations</vt:lpstr>
      <vt:lpstr>Data Acquisition</vt:lpstr>
      <vt:lpstr>Data Preprocessing</vt:lpstr>
      <vt:lpstr>Model Architecture</vt:lpstr>
      <vt:lpstr>EVALUATION</vt:lpstr>
      <vt:lpstr>Zero-shot Classification Accuracy</vt:lpstr>
      <vt:lpstr>OvR ROC Curves and AUC</vt:lpstr>
      <vt:lpstr>t-SNE Visualisations</vt:lpstr>
      <vt:lpstr>Discussion of Results</vt:lpstr>
      <vt:lpstr>Achievements</vt:lpstr>
      <vt:lpstr>Future Work</vt:lpstr>
      <vt:lpstr>Thank you</vt:lpstr>
      <vt:lpstr>Feature-level Fusion Strategies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mmFace: 3D Face Recognition using RGB and Millimetre Wave Radar</dc:title>
  <dc:creator>Stergious Aji (student)</dc:creator>
  <cp:lastModifiedBy>Stergious Aji (student)</cp:lastModifiedBy>
  <cp:revision>45</cp:revision>
  <dcterms:created xsi:type="dcterms:W3CDTF">2024-04-17T13:35:37Z</dcterms:created>
  <dcterms:modified xsi:type="dcterms:W3CDTF">2024-04-23T13:24:36Z</dcterms:modified>
</cp:coreProperties>
</file>